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0">
  <p:sldMasterIdLst>
    <p:sldMasterId id="2147483648" r:id="rId1"/>
  </p:sldMasterIdLst>
  <p:notesMasterIdLst>
    <p:notesMasterId r:id="rId50"/>
  </p:notesMasterIdLst>
  <p:sldIdLst>
    <p:sldId id="297" r:id="rId2"/>
    <p:sldId id="296" r:id="rId3"/>
    <p:sldId id="310" r:id="rId4"/>
    <p:sldId id="306" r:id="rId5"/>
    <p:sldId id="308" r:id="rId6"/>
    <p:sldId id="309" r:id="rId7"/>
    <p:sldId id="304" r:id="rId8"/>
    <p:sldId id="294" r:id="rId9"/>
    <p:sldId id="301" r:id="rId10"/>
    <p:sldId id="302" r:id="rId11"/>
    <p:sldId id="299" r:id="rId12"/>
    <p:sldId id="287" r:id="rId13"/>
    <p:sldId id="280" r:id="rId14"/>
    <p:sldId id="311" r:id="rId15"/>
    <p:sldId id="312" r:id="rId16"/>
    <p:sldId id="281" r:id="rId17"/>
    <p:sldId id="326" r:id="rId18"/>
    <p:sldId id="314" r:id="rId19"/>
    <p:sldId id="313" r:id="rId20"/>
    <p:sldId id="315" r:id="rId21"/>
    <p:sldId id="316" r:id="rId22"/>
    <p:sldId id="323" r:id="rId23"/>
    <p:sldId id="324" r:id="rId24"/>
    <p:sldId id="283" r:id="rId25"/>
    <p:sldId id="325" r:id="rId26"/>
    <p:sldId id="328" r:id="rId27"/>
    <p:sldId id="329" r:id="rId28"/>
    <p:sldId id="330" r:id="rId29"/>
    <p:sldId id="332" r:id="rId30"/>
    <p:sldId id="334" r:id="rId31"/>
    <p:sldId id="336" r:id="rId32"/>
    <p:sldId id="341" r:id="rId33"/>
    <p:sldId id="343" r:id="rId34"/>
    <p:sldId id="342" r:id="rId35"/>
    <p:sldId id="344" r:id="rId36"/>
    <p:sldId id="339" r:id="rId37"/>
    <p:sldId id="338" r:id="rId38"/>
    <p:sldId id="337" r:id="rId39"/>
    <p:sldId id="345" r:id="rId40"/>
    <p:sldId id="346" r:id="rId41"/>
    <p:sldId id="350" r:id="rId42"/>
    <p:sldId id="351" r:id="rId43"/>
    <p:sldId id="349" r:id="rId44"/>
    <p:sldId id="352" r:id="rId45"/>
    <p:sldId id="354" r:id="rId46"/>
    <p:sldId id="355" r:id="rId47"/>
    <p:sldId id="353" r:id="rId48"/>
    <p:sldId id="359" r:id="rId49"/>
  </p:sldIdLst>
  <p:sldSz cx="20104100" cy="20104100"/>
  <p:notesSz cx="20104100" cy="201041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91" autoAdjust="0"/>
  </p:normalViewPr>
  <p:slideViewPr>
    <p:cSldViewPr>
      <p:cViewPr>
        <p:scale>
          <a:sx n="37" d="100"/>
          <a:sy n="37" d="100"/>
        </p:scale>
        <p:origin x="-798" y="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4400"/>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618269812462212E-2"/>
          <c:y val="3.1708597400934768E-3"/>
          <c:w val="0.67447189790931583"/>
          <c:h val="0.79364477203928119"/>
        </c:manualLayout>
      </c:layout>
      <c:pie3DChart>
        <c:varyColors val="1"/>
        <c:ser>
          <c:idx val="0"/>
          <c:order val="0"/>
          <c:tx>
            <c:strRef>
              <c:f>Sheet3!$B$1</c:f>
              <c:strCache>
                <c:ptCount val="1"/>
                <c:pt idx="0">
                  <c:v>Percentage </c:v>
                </c:pt>
              </c:strCache>
            </c:strRef>
          </c:tx>
          <c:explosion val="25"/>
          <c:cat>
            <c:strRef>
              <c:f>Sheet3!$A$2:$A$8</c:f>
              <c:strCache>
                <c:ptCount val="7"/>
                <c:pt idx="0">
                  <c:v>under 15</c:v>
                </c:pt>
                <c:pt idx="1">
                  <c:v>15-29</c:v>
                </c:pt>
                <c:pt idx="2">
                  <c:v>30-44</c:v>
                </c:pt>
                <c:pt idx="3">
                  <c:v>45-59</c:v>
                </c:pt>
                <c:pt idx="4">
                  <c:v>60-74</c:v>
                </c:pt>
                <c:pt idx="5">
                  <c:v>75-84</c:v>
                </c:pt>
                <c:pt idx="6">
                  <c:v>85 and over above </c:v>
                </c:pt>
              </c:strCache>
            </c:strRef>
          </c:cat>
          <c:val>
            <c:numRef>
              <c:f>Sheet3!$B$2:$B$8</c:f>
              <c:numCache>
                <c:formatCode>General</c:formatCode>
                <c:ptCount val="7"/>
                <c:pt idx="0">
                  <c:v>39.720000000000013</c:v>
                </c:pt>
                <c:pt idx="1">
                  <c:v>31.02</c:v>
                </c:pt>
                <c:pt idx="2">
                  <c:v>16.05</c:v>
                </c:pt>
                <c:pt idx="3">
                  <c:v>8.61</c:v>
                </c:pt>
                <c:pt idx="4">
                  <c:v>3.8</c:v>
                </c:pt>
                <c:pt idx="5">
                  <c:v>0.70000000000000062</c:v>
                </c:pt>
                <c:pt idx="6">
                  <c:v>0.1</c:v>
                </c:pt>
              </c:numCache>
            </c:numRef>
          </c:val>
          <c:extLst xmlns:c16r2="http://schemas.microsoft.com/office/drawing/2015/06/chart">
            <c:ext xmlns:c16="http://schemas.microsoft.com/office/drawing/2014/chart" uri="{C3380CC4-5D6E-409C-BE32-E72D297353CC}">
              <c16:uniqueId val="{00000000-8485-44B7-A7BE-A2BA5C7A921D}"/>
            </c:ext>
          </c:extLst>
        </c:ser>
        <c:dLbls>
          <c:showLegendKey val="0"/>
          <c:showVal val="0"/>
          <c:showCatName val="0"/>
          <c:showSerName val="0"/>
          <c:showPercent val="0"/>
          <c:showBubbleSize val="0"/>
          <c:showLeaderLines val="1"/>
        </c:dLbls>
      </c:pie3DChart>
    </c:plotArea>
    <c:legend>
      <c:legendPos val="r"/>
      <c:legendEntry>
        <c:idx val="0"/>
        <c:txPr>
          <a:bodyPr/>
          <a:lstStyle/>
          <a:p>
            <a:pPr>
              <a:defRPr sz="4400"/>
            </a:pPr>
            <a:endParaRPr lang="en-US"/>
          </a:p>
        </c:txPr>
      </c:legendEntry>
      <c:legendEntry>
        <c:idx val="1"/>
        <c:txPr>
          <a:bodyPr/>
          <a:lstStyle/>
          <a:p>
            <a:pPr>
              <a:defRPr sz="4400"/>
            </a:pPr>
            <a:endParaRPr lang="en-US"/>
          </a:p>
        </c:txPr>
      </c:legendEntry>
      <c:legendEntry>
        <c:idx val="2"/>
        <c:txPr>
          <a:bodyPr/>
          <a:lstStyle/>
          <a:p>
            <a:pPr>
              <a:defRPr sz="4400"/>
            </a:pPr>
            <a:endParaRPr lang="en-US"/>
          </a:p>
        </c:txPr>
      </c:legendEntry>
      <c:legendEntry>
        <c:idx val="3"/>
        <c:txPr>
          <a:bodyPr/>
          <a:lstStyle/>
          <a:p>
            <a:pPr>
              <a:defRPr sz="4400"/>
            </a:pPr>
            <a:endParaRPr lang="en-US"/>
          </a:p>
        </c:txPr>
      </c:legendEntry>
      <c:legendEntry>
        <c:idx val="4"/>
        <c:txPr>
          <a:bodyPr/>
          <a:lstStyle/>
          <a:p>
            <a:pPr>
              <a:defRPr sz="4400"/>
            </a:pPr>
            <a:endParaRPr lang="en-US"/>
          </a:p>
        </c:txPr>
      </c:legendEntry>
      <c:legendEntry>
        <c:idx val="5"/>
        <c:txPr>
          <a:bodyPr/>
          <a:lstStyle/>
          <a:p>
            <a:pPr>
              <a:defRPr sz="4400"/>
            </a:pPr>
            <a:endParaRPr lang="en-US"/>
          </a:p>
        </c:txPr>
      </c:legendEntry>
      <c:legendEntry>
        <c:idx val="6"/>
        <c:txPr>
          <a:bodyPr/>
          <a:lstStyle/>
          <a:p>
            <a:pPr>
              <a:defRPr sz="4400"/>
            </a:pPr>
            <a:endParaRPr lang="en-US"/>
          </a:p>
        </c:txPr>
      </c:legendEntry>
      <c:layout>
        <c:manualLayout>
          <c:xMode val="edge"/>
          <c:yMode val="edge"/>
          <c:x val="0.70752740108875278"/>
          <c:y val="0.14483504584348494"/>
          <c:w val="0.26844852726742491"/>
          <c:h val="0.74314019043583857"/>
        </c:manualLayout>
      </c:layout>
      <c:overlay val="0"/>
      <c:txPr>
        <a:bodyPr/>
        <a:lstStyle/>
        <a:p>
          <a:pPr>
            <a:defRPr sz="2400"/>
          </a:pPr>
          <a:endParaRPr lang="en-US"/>
        </a:p>
      </c:txPr>
    </c:legend>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1004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1004888"/>
          </a:xfrm>
          <a:prstGeom prst="rect">
            <a:avLst/>
          </a:prstGeom>
        </p:spPr>
        <p:txBody>
          <a:bodyPr vert="horz" lIns="91440" tIns="45720" rIns="91440" bIns="45720" rtlCol="0"/>
          <a:lstStyle>
            <a:lvl1pPr algn="r">
              <a:defRPr sz="1200"/>
            </a:lvl1pPr>
          </a:lstStyle>
          <a:p>
            <a:fld id="{DDEE337D-DAB2-4B9C-8942-7CFF994E5C2F}" type="datetimeFigureOut">
              <a:rPr lang="en-US" smtClean="0"/>
              <a:t>3/5/2024</a:t>
            </a:fld>
            <a:endParaRPr lang="en-US"/>
          </a:p>
        </p:txBody>
      </p:sp>
      <p:sp>
        <p:nvSpPr>
          <p:cNvPr id="4" name="Slide Image Placeholder 3"/>
          <p:cNvSpPr>
            <a:spLocks noGrp="1" noRot="1" noChangeAspect="1"/>
          </p:cNvSpPr>
          <p:nvPr>
            <p:ph type="sldImg" idx="2"/>
          </p:nvPr>
        </p:nvSpPr>
        <p:spPr>
          <a:xfrm>
            <a:off x="6281738" y="1508125"/>
            <a:ext cx="7540625" cy="753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9548813"/>
            <a:ext cx="16084550" cy="9047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9096038"/>
            <a:ext cx="8712200" cy="1004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9096038"/>
            <a:ext cx="8712200" cy="1004887"/>
          </a:xfrm>
          <a:prstGeom prst="rect">
            <a:avLst/>
          </a:prstGeom>
        </p:spPr>
        <p:txBody>
          <a:bodyPr vert="horz" lIns="91440" tIns="45720" rIns="91440" bIns="45720" rtlCol="0" anchor="b"/>
          <a:lstStyle>
            <a:lvl1pPr algn="r">
              <a:defRPr sz="1200"/>
            </a:lvl1pPr>
          </a:lstStyle>
          <a:p>
            <a:fld id="{61A6B870-6B78-4B5F-A971-712264C912F3}" type="slidenum">
              <a:rPr lang="en-US" smtClean="0"/>
              <a:t>‹#›</a:t>
            </a:fld>
            <a:endParaRPr lang="en-US"/>
          </a:p>
        </p:txBody>
      </p:sp>
    </p:spTree>
    <p:extLst>
      <p:ext uri="{BB962C8B-B14F-4D97-AF65-F5344CB8AC3E}">
        <p14:creationId xmlns:p14="http://schemas.microsoft.com/office/powerpoint/2010/main" val="275004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6B870-6B78-4B5F-A971-712264C912F3}" type="slidenum">
              <a:rPr lang="en-US" smtClean="0"/>
              <a:t>44</a:t>
            </a:fld>
            <a:endParaRPr lang="en-US"/>
          </a:p>
        </p:txBody>
      </p:sp>
    </p:spTree>
    <p:extLst>
      <p:ext uri="{BB962C8B-B14F-4D97-AF65-F5344CB8AC3E}">
        <p14:creationId xmlns:p14="http://schemas.microsoft.com/office/powerpoint/2010/main" val="378472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6232271"/>
            <a:ext cx="17088486"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11258296"/>
            <a:ext cx="14072870"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4623943"/>
            <a:ext cx="8745284"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4623943"/>
            <a:ext cx="8745284"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804164"/>
            <a:ext cx="18093690"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4623943"/>
            <a:ext cx="18093690"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8696814"/>
            <a:ext cx="6433312" cy="100520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8696814"/>
            <a:ext cx="4623943"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3/5/2024</a:t>
            </a:fld>
            <a:endParaRPr lang="en-US" dirty="0"/>
          </a:p>
        </p:txBody>
      </p:sp>
      <p:sp>
        <p:nvSpPr>
          <p:cNvPr id="6" name="Holder 6"/>
          <p:cNvSpPr>
            <a:spLocks noGrp="1"/>
          </p:cNvSpPr>
          <p:nvPr>
            <p:ph type="sldNum" sz="quarter" idx="7"/>
          </p:nvPr>
        </p:nvSpPr>
        <p:spPr>
          <a:xfrm>
            <a:off x="14474953" y="18696814"/>
            <a:ext cx="4623943"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hyperlink" Target="https://ethis.co/blog/adhering-to-islamic-principles-10-financial-advantages/#7_Encouraging_economic_growth" TargetMode="External"/><Relationship Id="rId3" Type="http://schemas.openxmlformats.org/officeDocument/2006/relationships/hyperlink" Target="https://ethis.co/blog/adhering-to-islamic-principles-10-financial-advantages/#2_Increasing_Market_Participation" TargetMode="External"/><Relationship Id="rId7" Type="http://schemas.openxmlformats.org/officeDocument/2006/relationships/hyperlink" Target="https://ethis.co/blog/adhering-to-islamic-principles-10-financial-advantages/#6_Refraining_from_Economic_Bubbles_And_Bursts" TargetMode="External"/><Relationship Id="rId12" Type="http://schemas.openxmlformats.org/officeDocument/2006/relationships/image" Target="../media/image2.jpeg"/><Relationship Id="rId2" Type="http://schemas.openxmlformats.org/officeDocument/2006/relationships/hyperlink" Target="https://ethis.co/blog/adhering-to-islamic-principles-10-financial-advantages/#1_Lowering_Economic_Inequality" TargetMode="External"/><Relationship Id="rId1" Type="http://schemas.openxmlformats.org/officeDocument/2006/relationships/slideLayout" Target="../slideLayouts/slideLayout5.xml"/><Relationship Id="rId6" Type="http://schemas.openxmlformats.org/officeDocument/2006/relationships/hyperlink" Target="https://ethis.co/blog/adhering-to-islamic-principles-10-financial-advantages/#5_Linking_Savings_and_Investment" TargetMode="External"/><Relationship Id="rId11" Type="http://schemas.openxmlformats.org/officeDocument/2006/relationships/hyperlink" Target="https://ethis.co/blog/adhering-to-islamic-principles-10-financial-advantages/#10_In_search_of_more_stability" TargetMode="External"/><Relationship Id="rId5" Type="http://schemas.openxmlformats.org/officeDocument/2006/relationships/hyperlink" Target="https://ethis.co/blog/adhering-to-islamic-principles-10-financial-advantages/#4_Linking_Economic_Activity_to_Financial_Markets" TargetMode="External"/><Relationship Id="rId10" Type="http://schemas.openxmlformats.org/officeDocument/2006/relationships/hyperlink" Target="https://ethis.co/blog/adhering-to-islamic-principles-10-financial-advantages/#9_Reducing_adverse_effects_of_harmful_products_practices" TargetMode="External"/><Relationship Id="rId4" Type="http://schemas.openxmlformats.org/officeDocument/2006/relationships/hyperlink" Target="https://ethis.co/blog/adhering-to-islamic-principles-10-financial-advantages/#3_Simplicity_and_transparency_are_encouraged" TargetMode="External"/><Relationship Id="rId9" Type="http://schemas.openxmlformats.org/officeDocument/2006/relationships/hyperlink" Target="https://ethis.co/blog/adhering-to-islamic-principles-10-financial-advantages/#8_Supporting_Longer-Term_Investmen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this.co/blog/adhering-to-islamic-principles-10-financial-advantages/#1_Lowering_Economic_Inequality"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OGO.png"/>
          <p:cNvPicPr/>
          <p:nvPr/>
        </p:nvPicPr>
        <p:blipFill>
          <a:blip r:embed="rId2"/>
          <a:srcRect/>
          <a:stretch>
            <a:fillRect/>
          </a:stretch>
        </p:blipFill>
        <p:spPr>
          <a:xfrm>
            <a:off x="2813050" y="2660649"/>
            <a:ext cx="16611600" cy="2743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813050" y="6623050"/>
            <a:ext cx="16500476" cy="8956298"/>
          </a:xfrm>
          <a:prstGeom prst="rect">
            <a:avLst/>
          </a:prstGeom>
          <a:noFill/>
        </p:spPr>
        <p:txBody>
          <a:bodyPr wrap="square" rtlCol="0">
            <a:spAutoFit/>
          </a:bodyPr>
          <a:lstStyle/>
          <a:p>
            <a:r>
              <a:rPr lang="en-US" sz="6000" dirty="0" smtClean="0"/>
              <a:t>THE IMPACT OF TAKAFUL ON THE ETHIOPIAN ECONOMY</a:t>
            </a:r>
          </a:p>
          <a:p>
            <a:endParaRPr lang="en-US" dirty="0"/>
          </a:p>
          <a:p>
            <a:r>
              <a:rPr lang="en-US" sz="6000" dirty="0" smtClean="0"/>
              <a:t>ASSEGED G/MEDHIN </a:t>
            </a:r>
          </a:p>
          <a:p>
            <a:r>
              <a:rPr lang="en-US" sz="6000" dirty="0" smtClean="0"/>
              <a:t>C.E.O </a:t>
            </a:r>
          </a:p>
          <a:p>
            <a:r>
              <a:rPr lang="en-US" sz="6000" dirty="0" smtClean="0"/>
              <a:t>AT(@t) INSUARNCE BROKERAGE &amp;  FINANCIAL CONSULTANT </a:t>
            </a:r>
          </a:p>
          <a:p>
            <a:r>
              <a:rPr lang="en-US" sz="6000" dirty="0" smtClean="0"/>
              <a:t>                                            MARCH 5 , 2024</a:t>
            </a:r>
          </a:p>
          <a:p>
            <a:r>
              <a:rPr lang="en-US" sz="6000" dirty="0" smtClean="0"/>
              <a:t>                                            SOAMILAND</a:t>
            </a:r>
          </a:p>
          <a:p>
            <a:r>
              <a:rPr lang="en-US" sz="6000" dirty="0" smtClean="0"/>
              <a:t> </a:t>
            </a:r>
          </a:p>
          <a:p>
            <a:endParaRPr lang="en-US" dirty="0"/>
          </a:p>
        </p:txBody>
      </p:sp>
      <p:sp>
        <p:nvSpPr>
          <p:cNvPr id="2" name="AutoShape 2" descr="https://www.newarab.com/sites/default/files/123588634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5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32051" y="233918"/>
            <a:ext cx="17614899" cy="4062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2024</a:t>
            </a:r>
            <a:r>
              <a:rPr kumimoji="0" lang="en-US" sz="4800" b="0" i="0" u="none" strike="noStrike" cap="none" normalizeH="0" baseline="0" dirty="0" smtClean="0">
                <a:ln>
                  <a:noFill/>
                </a:ln>
                <a:solidFill>
                  <a:srgbClr val="141414"/>
                </a:solidFill>
                <a:effectLst/>
                <a:latin typeface="ReithSans"/>
                <a:cs typeface="Arial"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141414"/>
                </a:solidFill>
                <a:effectLst/>
                <a:latin typeface="ReithSans"/>
                <a:cs typeface="Arial" pitchFamily="34" charset="0"/>
              </a:rPr>
              <a:t>Ethiopia and Somaliland sign a memorandum of</a:t>
            </a:r>
            <a:r>
              <a:rPr kumimoji="0" lang="en-US" sz="5400" b="0" i="0" u="none" strike="noStrike" cap="none" normalizeH="0" dirty="0" smtClean="0">
                <a:ln>
                  <a:noFill/>
                </a:ln>
                <a:solidFill>
                  <a:srgbClr val="141414"/>
                </a:solidFill>
                <a:effectLst/>
                <a:latin typeface="ReithSans"/>
                <a:cs typeface="Arial" pitchFamily="34" charset="0"/>
              </a:rPr>
              <a:t> </a:t>
            </a:r>
            <a:r>
              <a:rPr kumimoji="0" lang="en-US" sz="5400" b="0" i="0" u="none" strike="noStrike" cap="none" normalizeH="0" baseline="0" dirty="0" smtClean="0">
                <a:ln>
                  <a:noFill/>
                </a:ln>
                <a:solidFill>
                  <a:srgbClr val="141414"/>
                </a:solidFill>
                <a:effectLst/>
                <a:latin typeface="ReithSans"/>
                <a:cs typeface="Arial" pitchFamily="34" charset="0"/>
              </a:rPr>
              <a:t>understanding for landlocked Ethiopia to use one of Somaliland's ports. Somalia describes the agreement as an act of "aggression".</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utoShape 2" descr="Ethiopia Signs Historic MoU with Somaliland to Secure Access to Sea - ENA  Engl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www.ena.et/documents/42142/0/smmmnt.jpg/773c8481-e2c8-ddb0-f039-0267f379bf52?version=1.0&amp;t=1704121012807&amp;download=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ena.et/documents/42142/0/smmmnt.jpg/773c8481-e2c8-ddb0-f039-0267f379bf52?version=1.0&amp;t=1704121012807&amp;download=tr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4184650"/>
            <a:ext cx="17145000" cy="1257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0650" y="16757650"/>
            <a:ext cx="15316200" cy="2554545"/>
          </a:xfrm>
          <a:prstGeom prst="rect">
            <a:avLst/>
          </a:prstGeom>
          <a:noFill/>
        </p:spPr>
        <p:txBody>
          <a:bodyPr wrap="square" rtlCol="0">
            <a:spAutoFit/>
          </a:bodyPr>
          <a:lstStyle/>
          <a:p>
            <a:r>
              <a:rPr lang="en-US" sz="8000" dirty="0" smtClean="0"/>
              <a:t>1</a:t>
            </a:r>
            <a:r>
              <a:rPr lang="en-US" sz="8000" baseline="30000" dirty="0" smtClean="0"/>
              <a:t>ST</a:t>
            </a:r>
            <a:r>
              <a:rPr lang="en-US" sz="8000" dirty="0" smtClean="0"/>
              <a:t>  JANUARY 2024</a:t>
            </a:r>
          </a:p>
          <a:p>
            <a:r>
              <a:rPr lang="en-US" sz="8000" dirty="0" smtClean="0"/>
              <a:t>ETHIOPIA ADDIS ABABA</a:t>
            </a:r>
          </a:p>
        </p:txBody>
      </p:sp>
      <p:pic>
        <p:nvPicPr>
          <p:cNvPr id="8"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1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2250"/>
            <a:ext cx="19805650" cy="4062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800" b="0" i="1" u="none" strike="noStrike" cap="none" normalizeH="0" baseline="0" dirty="0" smtClean="0">
                <a:ln>
                  <a:noFill/>
                </a:ln>
                <a:solidFill>
                  <a:srgbClr val="141414"/>
                </a:solidFill>
                <a:effectLst/>
                <a:latin typeface="ReithSans"/>
                <a:cs typeface="Arial" pitchFamily="34" charset="0"/>
              </a:rPr>
              <a:t>Image caption,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800" b="0" i="0" u="none" strike="noStrike" cap="none" normalizeH="0" baseline="0" dirty="0" smtClean="0">
                <a:ln>
                  <a:noFill/>
                </a:ln>
                <a:solidFill>
                  <a:srgbClr val="141414"/>
                </a:solidFill>
                <a:effectLst/>
                <a:latin typeface="ReithSans"/>
                <a:cs typeface="Arial" pitchFamily="34" charset="0"/>
              </a:rPr>
              <a:t>Livestock exports are an important source of revenue</a:t>
            </a:r>
          </a:p>
        </p:txBody>
      </p:sp>
      <p:pic>
        <p:nvPicPr>
          <p:cNvPr id="15362" name="Picture 2" descr="Traders walking past a herd of camels at a livestock market in Hargeisa - the biggest in Somali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4" y="4794250"/>
            <a:ext cx="19504025" cy="143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474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OGO.png"/>
          <p:cNvPicPr/>
          <p:nvPr/>
        </p:nvPicPr>
        <p:blipFill>
          <a:blip r:embed="rId2"/>
          <a:srcRect/>
          <a:stretch>
            <a:fillRect/>
          </a:stretch>
        </p:blipFill>
        <p:spPr>
          <a:xfrm>
            <a:off x="2813050" y="2660649"/>
            <a:ext cx="16611600" cy="2743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813050" y="6623050"/>
            <a:ext cx="16500476" cy="8956298"/>
          </a:xfrm>
          <a:prstGeom prst="rect">
            <a:avLst/>
          </a:prstGeom>
          <a:noFill/>
        </p:spPr>
        <p:txBody>
          <a:bodyPr wrap="square" rtlCol="0">
            <a:spAutoFit/>
          </a:bodyPr>
          <a:lstStyle/>
          <a:p>
            <a:r>
              <a:rPr lang="en-US" sz="6000" dirty="0" smtClean="0"/>
              <a:t>THE IMPACT OF TAKAFUL ON THE ETHIOPIAN ECONOMY</a:t>
            </a:r>
          </a:p>
          <a:p>
            <a:endParaRPr lang="en-US" dirty="0"/>
          </a:p>
          <a:p>
            <a:r>
              <a:rPr lang="en-US" sz="6000" dirty="0" smtClean="0"/>
              <a:t>ASSEGED G/MEDHIN </a:t>
            </a:r>
          </a:p>
          <a:p>
            <a:r>
              <a:rPr lang="en-US" sz="6000" dirty="0" smtClean="0"/>
              <a:t>C.E.O </a:t>
            </a:r>
          </a:p>
          <a:p>
            <a:r>
              <a:rPr lang="en-US" sz="6000" dirty="0" smtClean="0"/>
              <a:t>AT(@t) INSUARNCE BROKERAGE &amp;  FINANCIAL CONSULTANT </a:t>
            </a:r>
          </a:p>
          <a:p>
            <a:r>
              <a:rPr lang="en-US" sz="6000" dirty="0" smtClean="0"/>
              <a:t>                                            MARCH 5 , 2024</a:t>
            </a:r>
          </a:p>
          <a:p>
            <a:r>
              <a:rPr lang="en-US" sz="6000" dirty="0" smtClean="0"/>
              <a:t>                                            SOAMILAND</a:t>
            </a:r>
          </a:p>
          <a:p>
            <a:r>
              <a:rPr lang="en-US" sz="6000" dirty="0" smtClean="0"/>
              <a:t> </a:t>
            </a:r>
          </a:p>
          <a:p>
            <a:endParaRPr lang="en-US" dirty="0"/>
          </a:p>
        </p:txBody>
      </p:sp>
      <p:sp>
        <p:nvSpPr>
          <p:cNvPr id="2" name="AutoShape 2" descr="https://www.newarab.com/sites/default/files/123588634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7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051" y="7937"/>
            <a:ext cx="17672049" cy="20036254"/>
          </a:xfrm>
          <a:prstGeom prst="rect">
            <a:avLst/>
          </a:prstGeom>
          <a:noFill/>
        </p:spPr>
        <p:txBody>
          <a:bodyPr wrap="square" rtlCol="0">
            <a:spAutoFit/>
          </a:bodyPr>
          <a:lstStyle/>
          <a:p>
            <a:r>
              <a:rPr lang="en-US" sz="7200" dirty="0" smtClean="0"/>
              <a:t>PRESENTATION HEAD LINE</a:t>
            </a:r>
          </a:p>
          <a:p>
            <a:r>
              <a:rPr lang="en-US" sz="7200" dirty="0" smtClean="0"/>
              <a:t>I.PROFILE : Country &amp; Financial Institution.</a:t>
            </a:r>
          </a:p>
          <a:p>
            <a:r>
              <a:rPr lang="en-US" sz="7200" dirty="0" smtClean="0"/>
              <a:t>II. Ethiopian Economy  </a:t>
            </a:r>
          </a:p>
          <a:p>
            <a:r>
              <a:rPr lang="en-US" sz="7200" dirty="0" smtClean="0"/>
              <a:t>III. Ethiopian Financial Sector </a:t>
            </a:r>
          </a:p>
          <a:p>
            <a:r>
              <a:rPr lang="en-US" sz="7200" dirty="0" smtClean="0"/>
              <a:t>A.BANKING SECTOR </a:t>
            </a:r>
          </a:p>
          <a:p>
            <a:pPr marL="857250" indent="-857250">
              <a:buFont typeface="Wingdings" pitchFamily="2" charset="2"/>
              <a:buChar char="Ø"/>
            </a:pPr>
            <a:r>
              <a:rPr lang="en-US" sz="7200" dirty="0"/>
              <a:t> </a:t>
            </a:r>
            <a:r>
              <a:rPr lang="en-US" sz="7200" dirty="0" smtClean="0"/>
              <a:t>Conventional    </a:t>
            </a:r>
          </a:p>
          <a:p>
            <a:pPr marL="857250" indent="-857250">
              <a:buFont typeface="Wingdings" pitchFamily="2" charset="2"/>
              <a:buChar char="Ø"/>
            </a:pPr>
            <a:r>
              <a:rPr lang="en-US" sz="7200" dirty="0" smtClean="0"/>
              <a:t>Interest Free Banking Service</a:t>
            </a:r>
          </a:p>
          <a:p>
            <a:pPr marL="857250" indent="-857250">
              <a:buFont typeface="Wingdings" pitchFamily="2" charset="2"/>
              <a:buChar char="Ø"/>
            </a:pPr>
            <a:r>
              <a:rPr lang="en-US" sz="7200" dirty="0" smtClean="0"/>
              <a:t>Interest </a:t>
            </a:r>
            <a:r>
              <a:rPr lang="en-US" sz="7200" dirty="0"/>
              <a:t>F</a:t>
            </a:r>
            <a:r>
              <a:rPr lang="en-US" sz="7200" dirty="0" smtClean="0"/>
              <a:t>ree Micro </a:t>
            </a:r>
            <a:r>
              <a:rPr lang="en-US" sz="7200" dirty="0"/>
              <a:t>F</a:t>
            </a:r>
            <a:r>
              <a:rPr lang="en-US" sz="7200" dirty="0" smtClean="0"/>
              <a:t>inance </a:t>
            </a:r>
          </a:p>
          <a:p>
            <a:r>
              <a:rPr lang="en-US" sz="7200" dirty="0" smtClean="0"/>
              <a:t>B. INSURANCE SECTOR </a:t>
            </a:r>
          </a:p>
          <a:p>
            <a:pPr marL="857250" indent="-857250">
              <a:buFont typeface="Wingdings" pitchFamily="2" charset="2"/>
              <a:buChar char="Ø"/>
            </a:pPr>
            <a:r>
              <a:rPr lang="en-US" sz="7200" dirty="0" smtClean="0"/>
              <a:t>Conventional </a:t>
            </a:r>
          </a:p>
          <a:p>
            <a:pPr marL="857250" indent="-857250">
              <a:buFont typeface="Wingdings" pitchFamily="2" charset="2"/>
              <a:buChar char="Ø"/>
            </a:pPr>
            <a:r>
              <a:rPr lang="en-US" sz="7200" dirty="0" smtClean="0"/>
              <a:t>Interest </a:t>
            </a:r>
            <a:r>
              <a:rPr lang="en-US" sz="7200" dirty="0"/>
              <a:t>F</a:t>
            </a:r>
            <a:r>
              <a:rPr lang="en-US" sz="7200" dirty="0" smtClean="0"/>
              <a:t>ree Insurance service –TAKAFUL</a:t>
            </a:r>
          </a:p>
          <a:p>
            <a:pPr marL="857250" indent="-857250">
              <a:buFont typeface="Wingdings" pitchFamily="2" charset="2"/>
              <a:buChar char="Ø"/>
            </a:pPr>
            <a:r>
              <a:rPr lang="en-US" sz="7200" dirty="0" smtClean="0"/>
              <a:t> Interest Free Insurance service –MICRO –TAKAFUL</a:t>
            </a:r>
          </a:p>
          <a:p>
            <a:r>
              <a:rPr lang="en-US" sz="7200" dirty="0" smtClean="0"/>
              <a:t>IV. Lesson Learned </a:t>
            </a:r>
          </a:p>
          <a:p>
            <a:r>
              <a:rPr lang="en-US" sz="7200" dirty="0" smtClean="0"/>
              <a:t>V. Recommendation</a:t>
            </a:r>
          </a:p>
          <a:p>
            <a:r>
              <a:rPr lang="en-US" sz="7200" dirty="0" smtClean="0"/>
              <a:t>VI. Contact         </a:t>
            </a:r>
            <a:endParaRPr lang="en-US" sz="72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3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603250"/>
            <a:ext cx="16306800" cy="153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8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8196646"/>
              </p:ext>
            </p:extLst>
          </p:nvPr>
        </p:nvGraphicFramePr>
        <p:xfrm>
          <a:off x="2660649" y="374650"/>
          <a:ext cx="16992601" cy="19976084"/>
        </p:xfrm>
        <a:graphic>
          <a:graphicData uri="http://schemas.openxmlformats.org/drawingml/2006/table">
            <a:tbl>
              <a:tblPr firstRow="1" firstCol="1" lastRow="1" lastCol="1" bandRow="1" bandCol="1">
                <a:tableStyleId>{5C22544A-7EE6-4342-B048-85BDC9FD1C3A}</a:tableStyleId>
              </a:tblPr>
              <a:tblGrid>
                <a:gridCol w="11114066"/>
                <a:gridCol w="5878535"/>
              </a:tblGrid>
              <a:tr h="895841">
                <a:tc>
                  <a:txBody>
                    <a:bodyPr/>
                    <a:lstStyle/>
                    <a:p>
                      <a:pPr marL="182245" marR="135255" algn="just">
                        <a:lnSpc>
                          <a:spcPct val="115000"/>
                        </a:lnSpc>
                        <a:spcBef>
                          <a:spcPts val="0"/>
                        </a:spcBef>
                        <a:spcAft>
                          <a:spcPts val="0"/>
                        </a:spcAft>
                      </a:pPr>
                      <a:r>
                        <a:rPr lang="en-US" sz="5400" dirty="0">
                          <a:effectLst/>
                        </a:rPr>
                        <a:t>World Bank Ranking</a:t>
                      </a:r>
                      <a:endParaRPr lang="en-US" sz="5400" dirty="0">
                        <a:effectLst/>
                        <a:latin typeface="Carlito"/>
                        <a:ea typeface="Carlito"/>
                        <a:cs typeface="Carlito"/>
                      </a:endParaRPr>
                    </a:p>
                  </a:txBody>
                  <a:tcPr marL="0" marR="0" marT="0" marB="0"/>
                </a:tc>
                <a:tc>
                  <a:txBody>
                    <a:bodyPr/>
                    <a:lstStyle/>
                    <a:p>
                      <a:pPr marL="0" marR="0" algn="just">
                        <a:lnSpc>
                          <a:spcPct val="115000"/>
                        </a:lnSpc>
                        <a:spcBef>
                          <a:spcPts val="0"/>
                        </a:spcBef>
                        <a:spcAft>
                          <a:spcPts val="0"/>
                        </a:spcAft>
                      </a:pPr>
                      <a:r>
                        <a:rPr lang="en-US" sz="5400" dirty="0">
                          <a:effectLst/>
                        </a:rPr>
                        <a:t> </a:t>
                      </a:r>
                      <a:endParaRPr lang="en-US" sz="5400" dirty="0">
                        <a:effectLst/>
                        <a:latin typeface="Carlito"/>
                        <a:ea typeface="Carlito"/>
                        <a:cs typeface="Carlito"/>
                      </a:endParaRPr>
                    </a:p>
                  </a:txBody>
                  <a:tcPr marL="0" marR="0" marT="0" marB="0"/>
                </a:tc>
              </a:tr>
              <a:tr h="895841">
                <a:tc>
                  <a:txBody>
                    <a:bodyPr/>
                    <a:lstStyle/>
                    <a:p>
                      <a:pPr marL="182245" marR="137795" algn="just">
                        <a:lnSpc>
                          <a:spcPct val="115000"/>
                        </a:lnSpc>
                        <a:spcBef>
                          <a:spcPts val="0"/>
                        </a:spcBef>
                        <a:spcAft>
                          <a:spcPts val="0"/>
                        </a:spcAft>
                      </a:pPr>
                      <a:r>
                        <a:rPr lang="en-US" sz="5400" dirty="0">
                          <a:effectLst/>
                        </a:rPr>
                        <a:t>Currency</a:t>
                      </a:r>
                      <a:endParaRPr lang="en-US" sz="5400" dirty="0">
                        <a:effectLst/>
                        <a:latin typeface="Carlito"/>
                        <a:ea typeface="Carlito"/>
                        <a:cs typeface="Carlito"/>
                      </a:endParaRPr>
                    </a:p>
                  </a:txBody>
                  <a:tcPr marL="0" marR="0" marT="0" marB="0"/>
                </a:tc>
                <a:tc>
                  <a:txBody>
                    <a:bodyPr/>
                    <a:lstStyle/>
                    <a:p>
                      <a:pPr marL="0" marR="0" algn="just">
                        <a:lnSpc>
                          <a:spcPct val="115000"/>
                        </a:lnSpc>
                        <a:spcBef>
                          <a:spcPts val="0"/>
                        </a:spcBef>
                        <a:spcAft>
                          <a:spcPts val="0"/>
                        </a:spcAft>
                      </a:pPr>
                      <a:r>
                        <a:rPr lang="en-US" sz="5400" dirty="0">
                          <a:effectLst/>
                        </a:rPr>
                        <a:t> </a:t>
                      </a:r>
                      <a:endParaRPr lang="en-US" sz="5400" dirty="0">
                        <a:effectLst/>
                        <a:latin typeface="Carlito"/>
                        <a:ea typeface="Carlito"/>
                        <a:cs typeface="Carlito"/>
                      </a:endParaRPr>
                    </a:p>
                  </a:txBody>
                  <a:tcPr marL="0" marR="0" marT="0" marB="0"/>
                </a:tc>
              </a:tr>
              <a:tr h="895841">
                <a:tc>
                  <a:txBody>
                    <a:bodyPr/>
                    <a:lstStyle/>
                    <a:p>
                      <a:pPr marL="182245" marR="135890" algn="just">
                        <a:lnSpc>
                          <a:spcPct val="115000"/>
                        </a:lnSpc>
                        <a:spcBef>
                          <a:spcPts val="0"/>
                        </a:spcBef>
                        <a:spcAft>
                          <a:spcPts val="0"/>
                        </a:spcAft>
                      </a:pPr>
                      <a:r>
                        <a:rPr lang="en-US" sz="5400">
                          <a:effectLst/>
                        </a:rPr>
                        <a:t>Year</a:t>
                      </a:r>
                      <a:endParaRPr lang="en-US" sz="5400">
                        <a:effectLst/>
                        <a:latin typeface="Carlito"/>
                        <a:ea typeface="Carlito"/>
                        <a:cs typeface="Carlito"/>
                      </a:endParaRPr>
                    </a:p>
                  </a:txBody>
                  <a:tcPr marL="0" marR="0" marT="0" marB="0"/>
                </a:tc>
                <a:tc>
                  <a:txBody>
                    <a:bodyPr/>
                    <a:lstStyle/>
                    <a:p>
                      <a:pPr marL="133350" marR="126365" algn="just">
                        <a:lnSpc>
                          <a:spcPct val="115000"/>
                        </a:lnSpc>
                        <a:spcBef>
                          <a:spcPts val="0"/>
                        </a:spcBef>
                        <a:spcAft>
                          <a:spcPts val="0"/>
                        </a:spcAft>
                      </a:pPr>
                      <a:r>
                        <a:rPr lang="en-US" sz="5400" dirty="0" smtClean="0">
                          <a:effectLst/>
                          <a:latin typeface="Carlito"/>
                          <a:ea typeface="Carlito"/>
                          <a:cs typeface="Carlito"/>
                        </a:rPr>
                        <a:t>2023</a:t>
                      </a:r>
                      <a:endParaRPr lang="en-US" sz="5400" dirty="0">
                        <a:effectLst/>
                        <a:latin typeface="Carlito"/>
                        <a:ea typeface="Carlito"/>
                        <a:cs typeface="Carlito"/>
                      </a:endParaRPr>
                    </a:p>
                  </a:txBody>
                  <a:tcPr marL="0" marR="0" marT="0" marB="0"/>
                </a:tc>
              </a:tr>
              <a:tr h="895841">
                <a:tc>
                  <a:txBody>
                    <a:bodyPr/>
                    <a:lstStyle/>
                    <a:p>
                      <a:pPr marL="182245" marR="138430" algn="just">
                        <a:lnSpc>
                          <a:spcPct val="115000"/>
                        </a:lnSpc>
                        <a:spcBef>
                          <a:spcPts val="80"/>
                        </a:spcBef>
                        <a:spcAft>
                          <a:spcPts val="0"/>
                        </a:spcAft>
                      </a:pPr>
                      <a:r>
                        <a:rPr lang="en-US" sz="5400" dirty="0">
                          <a:effectLst/>
                        </a:rPr>
                        <a:t>Total Population</a:t>
                      </a:r>
                      <a:endParaRPr lang="en-US" sz="5400" dirty="0">
                        <a:effectLst/>
                        <a:latin typeface="Carlito"/>
                        <a:ea typeface="Carlito"/>
                        <a:cs typeface="Carlito"/>
                      </a:endParaRPr>
                    </a:p>
                  </a:txBody>
                  <a:tcPr marL="0" marR="0" marT="0" marB="0"/>
                </a:tc>
                <a:tc>
                  <a:txBody>
                    <a:bodyPr/>
                    <a:lstStyle/>
                    <a:p>
                      <a:pPr marL="100330" marR="0" algn="just">
                        <a:lnSpc>
                          <a:spcPct val="115000"/>
                        </a:lnSpc>
                        <a:spcBef>
                          <a:spcPts val="0"/>
                        </a:spcBef>
                        <a:spcAft>
                          <a:spcPts val="0"/>
                        </a:spcAft>
                      </a:pPr>
                      <a:r>
                        <a:rPr lang="en-US" sz="5400" dirty="0" smtClean="0">
                          <a:effectLst/>
                          <a:latin typeface="Carlito"/>
                          <a:ea typeface="Carlito"/>
                          <a:cs typeface="Carlito"/>
                        </a:rPr>
                        <a:t>120 Million</a:t>
                      </a:r>
                      <a:r>
                        <a:rPr lang="en-US" sz="5400" baseline="0" dirty="0" smtClean="0">
                          <a:effectLst/>
                          <a:latin typeface="Carlito"/>
                          <a:ea typeface="Carlito"/>
                          <a:cs typeface="Carlito"/>
                        </a:rPr>
                        <a:t> </a:t>
                      </a:r>
                      <a:endParaRPr lang="en-US" sz="5400" dirty="0">
                        <a:effectLst/>
                        <a:latin typeface="Carlito"/>
                        <a:ea typeface="Carlito"/>
                        <a:cs typeface="Carlito"/>
                      </a:endParaRPr>
                    </a:p>
                  </a:txBody>
                  <a:tcPr marL="0" marR="0" marT="0" marB="0"/>
                </a:tc>
              </a:tr>
              <a:tr h="1791681">
                <a:tc>
                  <a:txBody>
                    <a:bodyPr/>
                    <a:lstStyle/>
                    <a:p>
                      <a:pPr marL="182245" marR="136525" algn="just">
                        <a:lnSpc>
                          <a:spcPct val="115000"/>
                        </a:lnSpc>
                        <a:spcBef>
                          <a:spcPts val="0"/>
                        </a:spcBef>
                        <a:spcAft>
                          <a:spcPts val="0"/>
                        </a:spcAft>
                      </a:pPr>
                      <a:r>
                        <a:rPr lang="en-US" sz="5400" dirty="0">
                          <a:effectLst/>
                        </a:rPr>
                        <a:t>GDP</a:t>
                      </a:r>
                    </a:p>
                    <a:p>
                      <a:pPr marL="180975" marR="139065" algn="just">
                        <a:lnSpc>
                          <a:spcPct val="115000"/>
                        </a:lnSpc>
                        <a:spcBef>
                          <a:spcPts val="10"/>
                        </a:spcBef>
                        <a:spcAft>
                          <a:spcPts val="0"/>
                        </a:spcAft>
                      </a:pPr>
                      <a:r>
                        <a:rPr lang="en-US" sz="5400" dirty="0">
                          <a:effectLst/>
                        </a:rPr>
                        <a:t>(Current US$)</a:t>
                      </a:r>
                      <a:endParaRPr lang="en-US" sz="5400" dirty="0">
                        <a:effectLst/>
                        <a:latin typeface="Carlito"/>
                        <a:ea typeface="Carlito"/>
                        <a:cs typeface="Carlito"/>
                      </a:endParaRPr>
                    </a:p>
                  </a:txBody>
                  <a:tcPr marL="0" marR="0" marT="0" marB="0"/>
                </a:tc>
                <a:tc>
                  <a:txBody>
                    <a:bodyPr/>
                    <a:lstStyle/>
                    <a:p>
                      <a:pPr marL="158115" marR="0" algn="just">
                        <a:lnSpc>
                          <a:spcPct val="115000"/>
                        </a:lnSpc>
                        <a:spcBef>
                          <a:spcPts val="500"/>
                        </a:spcBef>
                        <a:spcAft>
                          <a:spcPts val="0"/>
                        </a:spcAft>
                      </a:pPr>
                      <a:r>
                        <a:rPr lang="en-US" sz="5400" dirty="0" smtClean="0">
                          <a:effectLst/>
                          <a:latin typeface="Carlito"/>
                          <a:ea typeface="Carlito"/>
                          <a:cs typeface="Carlito"/>
                        </a:rPr>
                        <a:t>312 Billion</a:t>
                      </a:r>
                      <a:r>
                        <a:rPr lang="en-US" sz="5400" baseline="0" dirty="0" smtClean="0">
                          <a:effectLst/>
                          <a:latin typeface="Carlito"/>
                          <a:ea typeface="Carlito"/>
                          <a:cs typeface="Carlito"/>
                        </a:rPr>
                        <a:t> </a:t>
                      </a:r>
                      <a:endParaRPr lang="en-US" sz="5400" dirty="0">
                        <a:effectLst/>
                        <a:latin typeface="Carlito"/>
                        <a:ea typeface="Carlito"/>
                        <a:cs typeface="Carlito"/>
                      </a:endParaRPr>
                    </a:p>
                  </a:txBody>
                  <a:tcPr marL="0" marR="0" marT="0" marB="0"/>
                </a:tc>
              </a:tr>
              <a:tr h="1791681">
                <a:tc>
                  <a:txBody>
                    <a:bodyPr/>
                    <a:lstStyle/>
                    <a:p>
                      <a:pPr marL="182245" marR="137160" algn="just">
                        <a:lnSpc>
                          <a:spcPct val="115000"/>
                        </a:lnSpc>
                        <a:spcBef>
                          <a:spcPts val="0"/>
                        </a:spcBef>
                        <a:spcAft>
                          <a:spcPts val="0"/>
                        </a:spcAft>
                      </a:pPr>
                      <a:r>
                        <a:rPr lang="en-US" sz="5400">
                          <a:effectLst/>
                        </a:rPr>
                        <a:t>GDP Growth</a:t>
                      </a:r>
                    </a:p>
                    <a:p>
                      <a:pPr marL="182245" marR="139065" algn="just">
                        <a:lnSpc>
                          <a:spcPct val="115000"/>
                        </a:lnSpc>
                        <a:spcBef>
                          <a:spcPts val="10"/>
                        </a:spcBef>
                        <a:spcAft>
                          <a:spcPts val="0"/>
                        </a:spcAft>
                      </a:pPr>
                      <a:r>
                        <a:rPr lang="en-US" sz="5400">
                          <a:effectLst/>
                        </a:rPr>
                        <a:t>(Annual %)</a:t>
                      </a:r>
                      <a:endParaRPr lang="en-US" sz="5400">
                        <a:effectLst/>
                        <a:latin typeface="Carlito"/>
                        <a:ea typeface="Carlito"/>
                        <a:cs typeface="Carlito"/>
                      </a:endParaRPr>
                    </a:p>
                  </a:txBody>
                  <a:tcPr marL="0" marR="0" marT="0" marB="0"/>
                </a:tc>
                <a:tc>
                  <a:txBody>
                    <a:bodyPr/>
                    <a:lstStyle/>
                    <a:p>
                      <a:pPr marL="271145" marR="0" algn="just">
                        <a:lnSpc>
                          <a:spcPct val="115000"/>
                        </a:lnSpc>
                        <a:spcBef>
                          <a:spcPts val="585"/>
                        </a:spcBef>
                        <a:spcAft>
                          <a:spcPts val="0"/>
                        </a:spcAft>
                      </a:pPr>
                      <a:r>
                        <a:rPr lang="en-US" sz="5400" dirty="0" smtClean="0">
                          <a:effectLst/>
                          <a:latin typeface="Carlito"/>
                          <a:ea typeface="Carlito"/>
                          <a:cs typeface="Carlito"/>
                        </a:rPr>
                        <a:t>6.3</a:t>
                      </a:r>
                      <a:endParaRPr lang="en-US" sz="5400" dirty="0">
                        <a:effectLst/>
                        <a:latin typeface="Carlito"/>
                        <a:ea typeface="Carlito"/>
                        <a:cs typeface="Carlito"/>
                      </a:endParaRPr>
                    </a:p>
                  </a:txBody>
                  <a:tcPr marL="0" marR="0" marT="0" marB="0"/>
                </a:tc>
              </a:tr>
              <a:tr h="1815724">
                <a:tc>
                  <a:txBody>
                    <a:bodyPr/>
                    <a:lstStyle/>
                    <a:p>
                      <a:pPr marL="182245" marR="137160" algn="just">
                        <a:lnSpc>
                          <a:spcPct val="115000"/>
                        </a:lnSpc>
                        <a:spcBef>
                          <a:spcPts val="0"/>
                        </a:spcBef>
                        <a:spcAft>
                          <a:spcPts val="0"/>
                        </a:spcAft>
                      </a:pPr>
                      <a:r>
                        <a:rPr lang="en-US" sz="5400" dirty="0">
                          <a:effectLst/>
                        </a:rPr>
                        <a:t>GDP- Per Capita (PPP)</a:t>
                      </a:r>
                    </a:p>
                    <a:p>
                      <a:pPr marL="182245" marR="139065" algn="just">
                        <a:lnSpc>
                          <a:spcPct val="115000"/>
                        </a:lnSpc>
                        <a:spcBef>
                          <a:spcPts val="205"/>
                        </a:spcBef>
                        <a:spcAft>
                          <a:spcPts val="0"/>
                        </a:spcAft>
                      </a:pPr>
                      <a:r>
                        <a:rPr lang="en-US" sz="5400" dirty="0">
                          <a:effectLst/>
                        </a:rPr>
                        <a:t>(USD)</a:t>
                      </a:r>
                      <a:endParaRPr lang="en-US" sz="5400" dirty="0">
                        <a:effectLst/>
                        <a:latin typeface="Carlito"/>
                        <a:ea typeface="Carlito"/>
                        <a:cs typeface="Carlito"/>
                      </a:endParaRPr>
                    </a:p>
                  </a:txBody>
                  <a:tcPr marL="0" marR="0" marT="0" marB="0"/>
                </a:tc>
                <a:tc>
                  <a:txBody>
                    <a:bodyPr/>
                    <a:lstStyle/>
                    <a:p>
                      <a:pPr marL="134620" marR="125730" algn="just">
                        <a:lnSpc>
                          <a:spcPct val="115000"/>
                        </a:lnSpc>
                        <a:spcBef>
                          <a:spcPts val="680"/>
                        </a:spcBef>
                        <a:spcAft>
                          <a:spcPts val="0"/>
                        </a:spcAft>
                      </a:pPr>
                      <a:r>
                        <a:rPr lang="en-US" sz="5400" dirty="0" smtClean="0">
                          <a:effectLst/>
                          <a:latin typeface="Carlito"/>
                          <a:ea typeface="Carlito"/>
                          <a:cs typeface="Carlito"/>
                        </a:rPr>
                        <a:t>2812.50</a:t>
                      </a:r>
                      <a:endParaRPr lang="en-US" sz="5400" dirty="0">
                        <a:effectLst/>
                        <a:latin typeface="Carlito"/>
                        <a:ea typeface="Carlito"/>
                        <a:cs typeface="Carlito"/>
                      </a:endParaRPr>
                    </a:p>
                  </a:txBody>
                  <a:tcPr marL="0" marR="0" marT="0" marB="0"/>
                </a:tc>
              </a:tr>
              <a:tr h="1815724">
                <a:tc>
                  <a:txBody>
                    <a:bodyPr/>
                    <a:lstStyle/>
                    <a:p>
                      <a:pPr marL="182245" marR="137795" algn="just">
                        <a:lnSpc>
                          <a:spcPct val="115000"/>
                        </a:lnSpc>
                        <a:spcBef>
                          <a:spcPts val="0"/>
                        </a:spcBef>
                        <a:spcAft>
                          <a:spcPts val="0"/>
                        </a:spcAft>
                      </a:pPr>
                      <a:r>
                        <a:rPr lang="en-US" sz="5400" dirty="0">
                          <a:effectLst/>
                        </a:rPr>
                        <a:t>Imports</a:t>
                      </a:r>
                    </a:p>
                    <a:p>
                      <a:pPr marL="182245" marR="139065" algn="just">
                        <a:lnSpc>
                          <a:spcPct val="115000"/>
                        </a:lnSpc>
                        <a:spcBef>
                          <a:spcPts val="215"/>
                        </a:spcBef>
                        <a:spcAft>
                          <a:spcPts val="0"/>
                        </a:spcAft>
                      </a:pPr>
                      <a:r>
                        <a:rPr lang="en-US" sz="5400" dirty="0">
                          <a:effectLst/>
                        </a:rPr>
                        <a:t>(As % of GDP)</a:t>
                      </a:r>
                      <a:endParaRPr lang="en-US" sz="5400" dirty="0">
                        <a:effectLst/>
                        <a:latin typeface="Carlito"/>
                        <a:ea typeface="Carlito"/>
                        <a:cs typeface="Carlito"/>
                      </a:endParaRPr>
                    </a:p>
                  </a:txBody>
                  <a:tcPr marL="0" marR="0" marT="0" marB="0"/>
                </a:tc>
                <a:tc>
                  <a:txBody>
                    <a:bodyPr/>
                    <a:lstStyle/>
                    <a:p>
                      <a:pPr marL="134620" marR="125730" algn="just">
                        <a:lnSpc>
                          <a:spcPct val="115000"/>
                        </a:lnSpc>
                        <a:spcBef>
                          <a:spcPts val="690"/>
                        </a:spcBef>
                        <a:spcAft>
                          <a:spcPts val="0"/>
                        </a:spcAft>
                      </a:pPr>
                      <a:r>
                        <a:rPr lang="en-US" sz="5400" dirty="0" smtClean="0">
                          <a:effectLst/>
                          <a:latin typeface="Carlito"/>
                          <a:ea typeface="Carlito"/>
                          <a:cs typeface="Carlito"/>
                        </a:rPr>
                        <a:t>6%</a:t>
                      </a:r>
                      <a:endParaRPr lang="en-US" sz="5400" dirty="0">
                        <a:effectLst/>
                        <a:latin typeface="Carlito"/>
                        <a:ea typeface="Carlito"/>
                        <a:cs typeface="Carlito"/>
                      </a:endParaRPr>
                    </a:p>
                  </a:txBody>
                  <a:tcPr marL="0" marR="0" marT="0" marB="0"/>
                </a:tc>
              </a:tr>
              <a:tr h="1815724">
                <a:tc>
                  <a:txBody>
                    <a:bodyPr/>
                    <a:lstStyle/>
                    <a:p>
                      <a:pPr marL="182245" marR="137160" algn="just">
                        <a:lnSpc>
                          <a:spcPct val="115000"/>
                        </a:lnSpc>
                        <a:spcBef>
                          <a:spcPts val="0"/>
                        </a:spcBef>
                        <a:spcAft>
                          <a:spcPts val="0"/>
                        </a:spcAft>
                      </a:pPr>
                      <a:r>
                        <a:rPr lang="en-US" sz="5400" dirty="0">
                          <a:effectLst/>
                        </a:rPr>
                        <a:t>Exports</a:t>
                      </a:r>
                    </a:p>
                    <a:p>
                      <a:pPr marL="182245" marR="139065" algn="just">
                        <a:lnSpc>
                          <a:spcPct val="115000"/>
                        </a:lnSpc>
                        <a:spcBef>
                          <a:spcPts val="215"/>
                        </a:spcBef>
                        <a:spcAft>
                          <a:spcPts val="0"/>
                        </a:spcAft>
                      </a:pPr>
                      <a:r>
                        <a:rPr lang="en-US" sz="5400" dirty="0">
                          <a:effectLst/>
                        </a:rPr>
                        <a:t>(As % of GDP)</a:t>
                      </a:r>
                      <a:endParaRPr lang="en-US" sz="5400" dirty="0">
                        <a:effectLst/>
                        <a:latin typeface="Carlito"/>
                        <a:ea typeface="Carlito"/>
                        <a:cs typeface="Carlito"/>
                      </a:endParaRPr>
                    </a:p>
                  </a:txBody>
                  <a:tcPr marL="0" marR="0" marT="0" marB="0"/>
                </a:tc>
                <a:tc>
                  <a:txBody>
                    <a:bodyPr/>
                    <a:lstStyle/>
                    <a:p>
                      <a:pPr marL="133985" marR="126365" algn="just">
                        <a:lnSpc>
                          <a:spcPct val="115000"/>
                        </a:lnSpc>
                        <a:spcBef>
                          <a:spcPts val="695"/>
                        </a:spcBef>
                        <a:spcAft>
                          <a:spcPts val="0"/>
                        </a:spcAft>
                      </a:pPr>
                      <a:r>
                        <a:rPr lang="en-US" sz="5400" dirty="0" smtClean="0">
                          <a:effectLst/>
                          <a:latin typeface="Carlito"/>
                          <a:ea typeface="Carlito"/>
                          <a:cs typeface="Carlito"/>
                        </a:rPr>
                        <a:t>1%</a:t>
                      </a:r>
                      <a:endParaRPr lang="en-US" sz="5400" dirty="0">
                        <a:effectLst/>
                        <a:latin typeface="Carlito"/>
                        <a:ea typeface="Carlito"/>
                        <a:cs typeface="Carlito"/>
                      </a:endParaRPr>
                    </a:p>
                  </a:txBody>
                  <a:tcPr marL="0" marR="0" marT="0" marB="0"/>
                </a:tc>
              </a:tr>
              <a:tr h="1815724">
                <a:tc>
                  <a:txBody>
                    <a:bodyPr/>
                    <a:lstStyle/>
                    <a:p>
                      <a:pPr marL="182245" marR="135255" algn="just">
                        <a:lnSpc>
                          <a:spcPct val="115000"/>
                        </a:lnSpc>
                        <a:spcBef>
                          <a:spcPts val="0"/>
                        </a:spcBef>
                        <a:spcAft>
                          <a:spcPts val="0"/>
                        </a:spcAft>
                      </a:pPr>
                      <a:r>
                        <a:rPr lang="en-US" sz="5400">
                          <a:effectLst/>
                        </a:rPr>
                        <a:t>Inflation</a:t>
                      </a:r>
                    </a:p>
                    <a:p>
                      <a:pPr marL="182245" marR="139065" algn="just">
                        <a:lnSpc>
                          <a:spcPct val="115000"/>
                        </a:lnSpc>
                        <a:spcBef>
                          <a:spcPts val="205"/>
                        </a:spcBef>
                        <a:spcAft>
                          <a:spcPts val="0"/>
                        </a:spcAft>
                      </a:pPr>
                      <a:r>
                        <a:rPr lang="en-US" sz="5400">
                          <a:effectLst/>
                        </a:rPr>
                        <a:t>Consumer Price Annual %</a:t>
                      </a:r>
                      <a:endParaRPr lang="en-US" sz="5400">
                        <a:effectLst/>
                        <a:latin typeface="Carlito"/>
                        <a:ea typeface="Carlito"/>
                        <a:cs typeface="Carlito"/>
                      </a:endParaRPr>
                    </a:p>
                  </a:txBody>
                  <a:tcPr marL="0" marR="0" marT="0" marB="0"/>
                </a:tc>
                <a:tc>
                  <a:txBody>
                    <a:bodyPr/>
                    <a:lstStyle/>
                    <a:p>
                      <a:pPr marL="134620" marR="125095" algn="just">
                        <a:lnSpc>
                          <a:spcPct val="115000"/>
                        </a:lnSpc>
                        <a:spcBef>
                          <a:spcPts val="680"/>
                        </a:spcBef>
                        <a:spcAft>
                          <a:spcPts val="0"/>
                        </a:spcAft>
                      </a:pPr>
                      <a:r>
                        <a:rPr lang="en-US" sz="5400" dirty="0" smtClean="0">
                          <a:effectLst/>
                          <a:latin typeface="Carlito"/>
                          <a:ea typeface="Carlito"/>
                          <a:cs typeface="Carlito"/>
                        </a:rPr>
                        <a:t>40%</a:t>
                      </a:r>
                      <a:endParaRPr lang="en-US" sz="5400" dirty="0">
                        <a:effectLst/>
                        <a:latin typeface="Carlito"/>
                        <a:ea typeface="Carlito"/>
                        <a:cs typeface="Carlito"/>
                      </a:endParaRPr>
                    </a:p>
                  </a:txBody>
                  <a:tcPr marL="0" marR="0" marT="0" marB="0"/>
                </a:tc>
              </a:tr>
              <a:tr h="895841">
                <a:tc>
                  <a:txBody>
                    <a:bodyPr/>
                    <a:lstStyle/>
                    <a:p>
                      <a:pPr marL="182245" marR="137795" algn="just">
                        <a:lnSpc>
                          <a:spcPct val="115000"/>
                        </a:lnSpc>
                        <a:spcBef>
                          <a:spcPts val="0"/>
                        </a:spcBef>
                        <a:spcAft>
                          <a:spcPts val="0"/>
                        </a:spcAft>
                      </a:pPr>
                      <a:r>
                        <a:rPr lang="en-US" sz="5400">
                          <a:effectLst/>
                        </a:rPr>
                        <a:t>Unemployment Rate</a:t>
                      </a:r>
                      <a:endParaRPr lang="en-US" sz="5400">
                        <a:effectLst/>
                        <a:latin typeface="Carlito"/>
                        <a:ea typeface="Carlito"/>
                        <a:cs typeface="Carlito"/>
                      </a:endParaRPr>
                    </a:p>
                  </a:txBody>
                  <a:tcPr marL="0" marR="0" marT="0" marB="0"/>
                </a:tc>
                <a:tc>
                  <a:txBody>
                    <a:bodyPr/>
                    <a:lstStyle/>
                    <a:p>
                      <a:pPr marL="133985" marR="126365" algn="just">
                        <a:lnSpc>
                          <a:spcPct val="115000"/>
                        </a:lnSpc>
                        <a:spcBef>
                          <a:spcPts val="0"/>
                        </a:spcBef>
                        <a:spcAft>
                          <a:spcPts val="0"/>
                        </a:spcAft>
                      </a:pPr>
                      <a:r>
                        <a:rPr lang="en-US" sz="5400" dirty="0" smtClean="0">
                          <a:effectLst/>
                          <a:latin typeface="Carlito"/>
                          <a:ea typeface="Carlito"/>
                          <a:cs typeface="Carlito"/>
                        </a:rPr>
                        <a:t>19.1%</a:t>
                      </a:r>
                      <a:endParaRPr lang="en-US" sz="5400" dirty="0">
                        <a:effectLst/>
                        <a:latin typeface="Carlito"/>
                        <a:ea typeface="Carlito"/>
                        <a:cs typeface="Carlito"/>
                      </a:endParaRPr>
                    </a:p>
                  </a:txBody>
                  <a:tcPr marL="0" marR="0" marT="0" marB="0"/>
                </a:tc>
              </a:tr>
              <a:tr h="895841">
                <a:tc gridSpan="2">
                  <a:txBody>
                    <a:bodyPr/>
                    <a:lstStyle/>
                    <a:p>
                      <a:pPr marL="1813560" marR="1814830" algn="just">
                        <a:lnSpc>
                          <a:spcPct val="115000"/>
                        </a:lnSpc>
                        <a:spcBef>
                          <a:spcPts val="0"/>
                        </a:spcBef>
                        <a:spcAft>
                          <a:spcPts val="0"/>
                        </a:spcAft>
                      </a:pPr>
                      <a:r>
                        <a:rPr lang="en-US" sz="5400" dirty="0">
                          <a:effectLst/>
                        </a:rPr>
                        <a:t>Structure of the Economy (% of GDP)</a:t>
                      </a:r>
                      <a:endParaRPr lang="en-US" sz="5400" dirty="0">
                        <a:effectLst/>
                        <a:latin typeface="Carlito"/>
                        <a:ea typeface="Carlito"/>
                        <a:cs typeface="Carlito"/>
                      </a:endParaRPr>
                    </a:p>
                  </a:txBody>
                  <a:tcPr marL="0" marR="0" marT="0" marB="0"/>
                </a:tc>
                <a:tc hMerge="1">
                  <a:txBody>
                    <a:bodyPr/>
                    <a:lstStyle/>
                    <a:p>
                      <a:endParaRPr lang="en-US"/>
                    </a:p>
                  </a:txBody>
                  <a:tcPr/>
                </a:tc>
              </a:tr>
              <a:tr h="895841">
                <a:tc>
                  <a:txBody>
                    <a:bodyPr/>
                    <a:lstStyle/>
                    <a:p>
                      <a:pPr marL="182245" marR="137160" algn="just">
                        <a:lnSpc>
                          <a:spcPct val="115000"/>
                        </a:lnSpc>
                        <a:spcBef>
                          <a:spcPts val="0"/>
                        </a:spcBef>
                        <a:spcAft>
                          <a:spcPts val="0"/>
                        </a:spcAft>
                      </a:pPr>
                      <a:r>
                        <a:rPr lang="en-US" sz="5400">
                          <a:effectLst/>
                        </a:rPr>
                        <a:t>Agriculture</a:t>
                      </a:r>
                      <a:endParaRPr lang="en-US" sz="5400">
                        <a:effectLst/>
                        <a:latin typeface="Carlito"/>
                        <a:ea typeface="Carlito"/>
                        <a:cs typeface="Carlito"/>
                      </a:endParaRPr>
                    </a:p>
                  </a:txBody>
                  <a:tcPr marL="0" marR="0" marT="0" marB="0"/>
                </a:tc>
                <a:tc>
                  <a:txBody>
                    <a:bodyPr/>
                    <a:lstStyle/>
                    <a:p>
                      <a:pPr marL="134620" marR="126365" algn="just">
                        <a:lnSpc>
                          <a:spcPct val="115000"/>
                        </a:lnSpc>
                        <a:spcBef>
                          <a:spcPts val="0"/>
                        </a:spcBef>
                        <a:spcAft>
                          <a:spcPts val="0"/>
                        </a:spcAft>
                      </a:pPr>
                      <a:r>
                        <a:rPr lang="en-US" sz="5400" dirty="0" smtClean="0">
                          <a:effectLst/>
                          <a:latin typeface="Carlito"/>
                          <a:ea typeface="Carlito"/>
                          <a:cs typeface="Carlito"/>
                        </a:rPr>
                        <a:t>37.54%</a:t>
                      </a:r>
                      <a:endParaRPr lang="en-US" sz="5400" dirty="0">
                        <a:effectLst/>
                        <a:latin typeface="Carlito"/>
                        <a:ea typeface="Carlito"/>
                        <a:cs typeface="Carlito"/>
                      </a:endParaRPr>
                    </a:p>
                  </a:txBody>
                  <a:tcPr marL="0" marR="0" marT="0" marB="0"/>
                </a:tc>
              </a:tr>
              <a:tr h="895841">
                <a:tc>
                  <a:txBody>
                    <a:bodyPr/>
                    <a:lstStyle/>
                    <a:p>
                      <a:pPr marL="182245" marR="137795" algn="just">
                        <a:lnSpc>
                          <a:spcPct val="115000"/>
                        </a:lnSpc>
                        <a:spcBef>
                          <a:spcPts val="0"/>
                        </a:spcBef>
                        <a:spcAft>
                          <a:spcPts val="0"/>
                        </a:spcAft>
                      </a:pPr>
                      <a:r>
                        <a:rPr lang="en-US" sz="5400">
                          <a:effectLst/>
                        </a:rPr>
                        <a:t>Industry</a:t>
                      </a:r>
                      <a:endParaRPr lang="en-US" sz="5400">
                        <a:effectLst/>
                        <a:latin typeface="Carlito"/>
                        <a:ea typeface="Carlito"/>
                        <a:cs typeface="Carlito"/>
                      </a:endParaRPr>
                    </a:p>
                  </a:txBody>
                  <a:tcPr marL="0" marR="0" marT="0" marB="0"/>
                </a:tc>
                <a:tc>
                  <a:txBody>
                    <a:bodyPr/>
                    <a:lstStyle/>
                    <a:p>
                      <a:pPr marL="134620" marR="126365" algn="just">
                        <a:lnSpc>
                          <a:spcPct val="115000"/>
                        </a:lnSpc>
                        <a:spcBef>
                          <a:spcPts val="0"/>
                        </a:spcBef>
                        <a:spcAft>
                          <a:spcPts val="0"/>
                        </a:spcAft>
                      </a:pPr>
                      <a:r>
                        <a:rPr lang="en-US" sz="5400" dirty="0" smtClean="0">
                          <a:effectLst/>
                          <a:latin typeface="Carlito"/>
                          <a:ea typeface="Carlito"/>
                          <a:cs typeface="Carlito"/>
                        </a:rPr>
                        <a:t>22.72%</a:t>
                      </a:r>
                      <a:endParaRPr lang="en-US" sz="5400" dirty="0">
                        <a:effectLst/>
                        <a:latin typeface="Carlito"/>
                        <a:ea typeface="Carlito"/>
                        <a:cs typeface="Carlito"/>
                      </a:endParaRPr>
                    </a:p>
                  </a:txBody>
                  <a:tcPr marL="0" marR="0" marT="0" marB="0"/>
                </a:tc>
              </a:tr>
              <a:tr h="869312">
                <a:tc>
                  <a:txBody>
                    <a:bodyPr/>
                    <a:lstStyle/>
                    <a:p>
                      <a:pPr marL="182245" marR="136525" algn="just">
                        <a:lnSpc>
                          <a:spcPct val="115000"/>
                        </a:lnSpc>
                        <a:spcBef>
                          <a:spcPts val="0"/>
                        </a:spcBef>
                        <a:spcAft>
                          <a:spcPts val="0"/>
                        </a:spcAft>
                      </a:pPr>
                      <a:r>
                        <a:rPr lang="en-US" sz="5400">
                          <a:effectLst/>
                        </a:rPr>
                        <a:t>Services</a:t>
                      </a:r>
                      <a:endParaRPr lang="en-US" sz="5400">
                        <a:effectLst/>
                        <a:latin typeface="Carlito"/>
                        <a:ea typeface="Carlito"/>
                        <a:cs typeface="Carlito"/>
                      </a:endParaRPr>
                    </a:p>
                  </a:txBody>
                  <a:tcPr marL="0" marR="0" marT="0" marB="0"/>
                </a:tc>
                <a:tc>
                  <a:txBody>
                    <a:bodyPr/>
                    <a:lstStyle/>
                    <a:p>
                      <a:pPr marL="134620" marR="126365" algn="just">
                        <a:lnSpc>
                          <a:spcPct val="115000"/>
                        </a:lnSpc>
                        <a:spcBef>
                          <a:spcPts val="0"/>
                        </a:spcBef>
                        <a:spcAft>
                          <a:spcPts val="0"/>
                        </a:spcAft>
                      </a:pPr>
                      <a:r>
                        <a:rPr lang="en-US" sz="5400" dirty="0" smtClean="0">
                          <a:effectLst/>
                          <a:latin typeface="Carlito"/>
                          <a:ea typeface="Carlito"/>
                          <a:cs typeface="Carlito"/>
                        </a:rPr>
                        <a:t>36.64%</a:t>
                      </a:r>
                      <a:endParaRPr lang="en-US" sz="5400" dirty="0">
                        <a:effectLst/>
                        <a:latin typeface="Carlito"/>
                        <a:ea typeface="Carlito"/>
                        <a:cs typeface="Carlito"/>
                      </a:endParaRPr>
                    </a:p>
                  </a:txBody>
                  <a:tcPr marL="0" marR="0" marT="0" marB="0"/>
                </a:tc>
              </a:tr>
            </a:tbl>
          </a:graphicData>
        </a:graphic>
      </p:graphicFrame>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7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650" y="1175841"/>
            <a:ext cx="17221200" cy="22252245"/>
          </a:xfrm>
          <a:prstGeom prst="rect">
            <a:avLst/>
          </a:prstGeom>
          <a:noFill/>
        </p:spPr>
        <p:txBody>
          <a:bodyPr wrap="square" rtlCol="0">
            <a:spAutoFit/>
          </a:bodyPr>
          <a:lstStyle/>
          <a:p>
            <a:r>
              <a:rPr lang="en-US" sz="7200" dirty="0" smtClean="0"/>
              <a:t>I.PROFILE : Country &amp; Financial Institution.</a:t>
            </a:r>
          </a:p>
          <a:p>
            <a:pPr marL="1143000" indent="-1143000">
              <a:buAutoNum type="alphaUcPeriod"/>
            </a:pPr>
            <a:r>
              <a:rPr lang="en-US" sz="7200" dirty="0" smtClean="0"/>
              <a:t>PROFILE </a:t>
            </a:r>
          </a:p>
          <a:p>
            <a:r>
              <a:rPr lang="en-US" sz="7200" dirty="0" smtClean="0"/>
              <a:t>    A1. COUNTRY PROFILE.</a:t>
            </a:r>
          </a:p>
          <a:p>
            <a:pPr marL="857250" indent="-857250">
              <a:buFont typeface="Wingdings" pitchFamily="2" charset="2"/>
              <a:buChar char="v"/>
            </a:pPr>
            <a:r>
              <a:rPr lang="en-US" sz="7200" dirty="0" smtClean="0"/>
              <a:t> Population : 120Million UN 2023, 85% RULAR</a:t>
            </a:r>
          </a:p>
          <a:p>
            <a:pPr marL="857250" indent="-857250">
              <a:buFont typeface="Wingdings" pitchFamily="2" charset="2"/>
              <a:buChar char="v"/>
            </a:pPr>
            <a:r>
              <a:rPr lang="en-US" sz="7200" dirty="0"/>
              <a:t> </a:t>
            </a:r>
            <a:r>
              <a:rPr lang="en-US" sz="7200" dirty="0" smtClean="0"/>
              <a:t>Area           :  1.13.mln.sq.Kms. </a:t>
            </a:r>
          </a:p>
          <a:p>
            <a:pPr marL="857250" indent="-857250">
              <a:buFont typeface="Wingdings" pitchFamily="2" charset="2"/>
              <a:buChar char="v"/>
            </a:pPr>
            <a:r>
              <a:rPr lang="en-US" sz="7200" dirty="0" smtClean="0"/>
              <a:t>Life expectance: 56years(male ) ,59 years female </a:t>
            </a:r>
          </a:p>
          <a:p>
            <a:pPr marL="857250" indent="-857250">
              <a:buFont typeface="Wingdings" pitchFamily="2" charset="2"/>
              <a:buChar char="v"/>
            </a:pPr>
            <a:r>
              <a:rPr lang="en-US" sz="7200" dirty="0" smtClean="0"/>
              <a:t>GNP per capita: US$1000(WB 2023)</a:t>
            </a:r>
          </a:p>
          <a:p>
            <a:pPr marL="857250" indent="-857250">
              <a:buFont typeface="Wingdings" pitchFamily="2" charset="2"/>
              <a:buChar char="v"/>
            </a:pPr>
            <a:r>
              <a:rPr lang="en-US" sz="7200" dirty="0" smtClean="0"/>
              <a:t>Maine </a:t>
            </a:r>
            <a:r>
              <a:rPr lang="en-US" sz="7200" dirty="0"/>
              <a:t>E</a:t>
            </a:r>
            <a:r>
              <a:rPr lang="en-US" sz="7200" dirty="0" smtClean="0"/>
              <a:t>xport : coffee , Hides, oil seeds, Flowers,  </a:t>
            </a:r>
            <a:r>
              <a:rPr lang="en-US" sz="7200" dirty="0" err="1" smtClean="0"/>
              <a:t>kchat</a:t>
            </a:r>
            <a:r>
              <a:rPr lang="en-US" sz="7200" dirty="0" smtClean="0"/>
              <a:t> , </a:t>
            </a:r>
            <a:r>
              <a:rPr lang="en-US" sz="7200" dirty="0" err="1" smtClean="0"/>
              <a:t>e.t.c</a:t>
            </a:r>
            <a:endParaRPr lang="en-US" sz="7200" dirty="0" smtClean="0"/>
          </a:p>
          <a:p>
            <a:pPr marL="857250" indent="-857250">
              <a:buFont typeface="Wingdings" pitchFamily="2" charset="2"/>
              <a:buChar char="v"/>
            </a:pPr>
            <a:r>
              <a:rPr lang="en-US" sz="7200" dirty="0" smtClean="0"/>
              <a:t>Main food crops : wheat ,Barely ,</a:t>
            </a:r>
            <a:r>
              <a:rPr lang="en-US" sz="7200" dirty="0" err="1" smtClean="0"/>
              <a:t>Maize,Teff</a:t>
            </a:r>
            <a:r>
              <a:rPr lang="en-US" sz="7200" dirty="0" smtClean="0"/>
              <a:t>.</a:t>
            </a:r>
          </a:p>
          <a:p>
            <a:pPr marL="857250" indent="-857250">
              <a:buFont typeface="Wingdings" pitchFamily="2" charset="2"/>
              <a:buChar char="v"/>
            </a:pPr>
            <a:r>
              <a:rPr lang="en-US" sz="7200" dirty="0" smtClean="0"/>
              <a:t>The most dominant religion is orthodox and Muslim . It is beloved almost half of the population is Muslim .     </a:t>
            </a:r>
          </a:p>
          <a:p>
            <a:pPr marL="857250" indent="-857250">
              <a:buFont typeface="Wingdings" pitchFamily="2" charset="2"/>
              <a:buChar char="v"/>
            </a:pPr>
            <a:endParaRPr lang="en-US" sz="7200" dirty="0" smtClean="0"/>
          </a:p>
          <a:p>
            <a:endParaRPr lang="en-US" sz="7200" dirty="0" smtClean="0"/>
          </a:p>
          <a:p>
            <a:pPr marL="1143000" indent="-1143000">
              <a:buAutoNum type="alphaUcPeriod"/>
            </a:pPr>
            <a:endParaRPr lang="en-US" sz="72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0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18739439"/>
              </p:ext>
            </p:extLst>
          </p:nvPr>
        </p:nvGraphicFramePr>
        <p:xfrm>
          <a:off x="2736850" y="984250"/>
          <a:ext cx="16459200" cy="174498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1" y="0"/>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9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050" y="527050"/>
            <a:ext cx="17449799" cy="17543264"/>
          </a:xfrm>
          <a:prstGeom prst="rect">
            <a:avLst/>
          </a:prstGeom>
          <a:noFill/>
        </p:spPr>
        <p:txBody>
          <a:bodyPr wrap="square" rtlCol="0">
            <a:spAutoFit/>
          </a:bodyPr>
          <a:lstStyle/>
          <a:p>
            <a:pPr algn="just"/>
            <a:r>
              <a:rPr lang="en-US" sz="5400" dirty="0" smtClean="0"/>
              <a:t>Among </a:t>
            </a:r>
            <a:r>
              <a:rPr lang="en-US" sz="5400" dirty="0"/>
              <a:t>other factors, growth was led by capital accumulation, in particular through public infrastructure investments. Ethiopia’s real gross domestic product (GDP) growth slowed down from FY2019/20 to FY2021/22 due to multiple shocks including COVID-19, with growth in industry and services easing to single digits. However, agriculture, where over 70% of the population is employed, was not significantly affected by the COVID-19 pandemic, and its contribution to growth slightly improved compared to previous years</a:t>
            </a:r>
            <a:r>
              <a:rPr lang="en-US" sz="5400" dirty="0" smtClean="0"/>
              <a:t>.</a:t>
            </a:r>
          </a:p>
          <a:p>
            <a:pPr algn="just"/>
            <a:r>
              <a:rPr lang="en-US" sz="5400" dirty="0"/>
              <a:t>The consistently high economic growth over the last decade resulted in positive trends in poverty reduction in both urban and rural areas. The share of the population living below the national poverty line decreased from 30% in 2011 to 24% in 2016 and human development indicators improved as well. However, gains are modest when compared to other countries that saw fast growth, and inequality has increased in recent years. Furthermore, conflicts in various parts of Ethiopia risk undermining the economic and social development progress the country has achieved. </a:t>
            </a:r>
            <a:endParaRPr lang="en-US" sz="54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0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3050" y="527050"/>
            <a:ext cx="17068800" cy="13388280"/>
          </a:xfrm>
          <a:prstGeom prst="rect">
            <a:avLst/>
          </a:prstGeom>
          <a:noFill/>
        </p:spPr>
        <p:txBody>
          <a:bodyPr wrap="square" rtlCol="0">
            <a:spAutoFit/>
          </a:bodyPr>
          <a:lstStyle/>
          <a:p>
            <a:r>
              <a:rPr lang="en-US" sz="5400" dirty="0" smtClean="0"/>
              <a:t>II. Ethiopia Economic  </a:t>
            </a:r>
          </a:p>
          <a:p>
            <a:pPr algn="just"/>
            <a:r>
              <a:rPr lang="en-US" sz="5400" dirty="0"/>
              <a:t>With about 123 million people (2022), Ethiopia is the second most populous nation in Africa after Nigeria, and one of the fastest-growing economies in the region, with an estimated 6.4% growth in FY2021/22. However, it also remains one of the poorest, with a per capita gross national income of $1,020. Ethiopia aims to reach lower-middle-income status by 2025.</a:t>
            </a:r>
          </a:p>
          <a:p>
            <a:pPr algn="just"/>
            <a:r>
              <a:rPr lang="en-US" sz="5400" dirty="0"/>
              <a:t>Ethiopia’s strong growth rate builds on a longer-term record of growth over the past 15 years where the country’s economy grew at an average of nearly 10% per year, one of the highest rates in the world. </a:t>
            </a:r>
          </a:p>
          <a:p>
            <a:endParaRPr lang="en-US" sz="5400" dirty="0" smtClean="0"/>
          </a:p>
          <a:p>
            <a:endParaRPr lang="en-US" sz="5400" dirty="0"/>
          </a:p>
          <a:p>
            <a:endParaRPr lang="en-US" sz="54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9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527050"/>
            <a:ext cx="18821399" cy="10448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450" y="11804650"/>
            <a:ext cx="19126199" cy="3046988"/>
          </a:xfrm>
          <a:prstGeom prst="rect">
            <a:avLst/>
          </a:prstGeom>
          <a:solidFill>
            <a:srgbClr val="00B0F0"/>
          </a:solidFill>
        </p:spPr>
        <p:txBody>
          <a:bodyPr wrap="square" rtlCol="0">
            <a:spAutoFit/>
          </a:bodyPr>
          <a:lstStyle/>
          <a:p>
            <a:r>
              <a:rPr lang="en-US" sz="9600" b="1" dirty="0" smtClean="0"/>
              <a:t>Somaliland</a:t>
            </a:r>
            <a:r>
              <a:rPr lang="en-US" sz="9600" b="1" dirty="0"/>
              <a:t>: The Horn of Africa’s Breakaway </a:t>
            </a:r>
            <a:r>
              <a:rPr lang="en-US" sz="9600" b="1" dirty="0" smtClean="0"/>
              <a:t>State</a:t>
            </a:r>
            <a:endParaRPr lang="en-US" sz="9600" b="1" dirty="0"/>
          </a:p>
        </p:txBody>
      </p:sp>
      <p:sp>
        <p:nvSpPr>
          <p:cNvPr id="5" name="Rectangle 4"/>
          <p:cNvSpPr/>
          <p:nvPr/>
        </p:nvSpPr>
        <p:spPr>
          <a:xfrm>
            <a:off x="5026025" y="9590385"/>
            <a:ext cx="10052050" cy="923330"/>
          </a:xfrm>
          <a:prstGeom prst="rect">
            <a:avLst/>
          </a:prstGeom>
        </p:spPr>
        <p:txBody>
          <a:bodyPr>
            <a:spAutoFit/>
          </a:bodyPr>
          <a:lstStyle/>
          <a:p>
            <a:r>
              <a:rPr lang="en-US" b="1" dirty="0"/>
              <a:t> </a:t>
            </a:r>
            <a:endParaRPr lang="en-US" dirty="0"/>
          </a:p>
          <a:p>
            <a:r>
              <a:rPr lang="en-US" b="1" dirty="0"/>
              <a:t> </a:t>
            </a:r>
            <a:endParaRPr lang="en-US" dirty="0"/>
          </a:p>
          <a:p>
            <a:r>
              <a:rPr lang="en-US" b="1" dirty="0"/>
              <a:t> </a:t>
            </a:r>
            <a:endParaRPr lang="en-US" dirty="0"/>
          </a:p>
        </p:txBody>
      </p:sp>
    </p:spTree>
    <p:extLst>
      <p:ext uri="{BB962C8B-B14F-4D97-AF65-F5344CB8AC3E}">
        <p14:creationId xmlns:p14="http://schemas.microsoft.com/office/powerpoint/2010/main" val="17109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850" y="527050"/>
            <a:ext cx="17145000" cy="14219277"/>
          </a:xfrm>
          <a:prstGeom prst="rect">
            <a:avLst/>
          </a:prstGeom>
          <a:noFill/>
        </p:spPr>
        <p:txBody>
          <a:bodyPr wrap="square" rtlCol="0">
            <a:spAutoFit/>
          </a:bodyPr>
          <a:lstStyle/>
          <a:p>
            <a:pPr algn="just"/>
            <a:r>
              <a:rPr lang="en-US" sz="5400" dirty="0" smtClean="0"/>
              <a:t>The </a:t>
            </a:r>
            <a:r>
              <a:rPr lang="en-US" sz="5400" dirty="0"/>
              <a:t>government has launched a 10-Year Development Plan, based on its 2019 Home-Grown Economic Reform Agenda, which runs from 2020/21 to 2029/30. The plan aims to sustain the high growth achieved under the Growth and Transformation Plans of the previous decade while facilitating the shift towards a more private-sector-driven economy. It also aims to foster efficiency and introduce competition in key growth-enabling sectors (energy, logistics, and telecom), improve the business climate, and address macroeconomic imbalances.</a:t>
            </a:r>
          </a:p>
          <a:p>
            <a:pPr algn="just"/>
            <a:endParaRPr lang="en-US" sz="5400" dirty="0"/>
          </a:p>
          <a:p>
            <a:pPr algn="just"/>
            <a:endParaRPr lang="en-US" sz="5400" dirty="0"/>
          </a:p>
          <a:p>
            <a:pPr algn="just"/>
            <a:endParaRPr lang="en-US" sz="5400" dirty="0"/>
          </a:p>
          <a:p>
            <a:endParaRPr lang="en-US" sz="5400" dirty="0" smtClean="0"/>
          </a:p>
          <a:p>
            <a:endParaRPr lang="en-US" sz="5400" dirty="0"/>
          </a:p>
          <a:p>
            <a:endParaRPr lang="en-US" sz="54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83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650" y="1289050"/>
            <a:ext cx="16687800" cy="7571303"/>
          </a:xfrm>
          <a:prstGeom prst="rect">
            <a:avLst/>
          </a:prstGeom>
        </p:spPr>
        <p:txBody>
          <a:bodyPr wrap="square">
            <a:spAutoFit/>
          </a:bodyPr>
          <a:lstStyle/>
          <a:p>
            <a:r>
              <a:rPr lang="en-US" sz="5400" b="1" dirty="0"/>
              <a:t>Development Challenges</a:t>
            </a:r>
            <a:endParaRPr lang="en-US" sz="5400" dirty="0"/>
          </a:p>
          <a:p>
            <a:pPr algn="just"/>
            <a:r>
              <a:rPr lang="en-US" sz="5400" dirty="0"/>
              <a:t>Ethiopia seeks to chart a  development path that is sustainable and inclusive in order to accelerate poverty reduction and boost shared prosperity. Significant progress in job creation, as well as improved governance, will be needed to ensure that growth is equitable across society. Achieving these objectives will require addressing key challenges including the following:</a:t>
            </a:r>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39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050" y="603251"/>
            <a:ext cx="16001999" cy="15881271"/>
          </a:xfrm>
          <a:prstGeom prst="rect">
            <a:avLst/>
          </a:prstGeom>
        </p:spPr>
        <p:txBody>
          <a:bodyPr wrap="square">
            <a:spAutoFit/>
          </a:bodyPr>
          <a:lstStyle/>
          <a:p>
            <a:pPr marL="685800" lvl="0" indent="-685800" algn="just">
              <a:buFont typeface="Wingdings" pitchFamily="2" charset="2"/>
              <a:buChar char="Ø"/>
            </a:pPr>
            <a:r>
              <a:rPr lang="en-US" sz="5400" dirty="0"/>
              <a:t>Addressing macroeconomic distortions that constrain private sector development, structural transformation, and generation of </a:t>
            </a:r>
            <a:r>
              <a:rPr lang="en-US" sz="5400" dirty="0" smtClean="0"/>
              <a:t>jobs.</a:t>
            </a:r>
          </a:p>
          <a:p>
            <a:pPr marL="685800" lvl="0" indent="-685800" algn="just">
              <a:buFont typeface="Wingdings" pitchFamily="2" charset="2"/>
              <a:buChar char="Ø"/>
            </a:pPr>
            <a:r>
              <a:rPr lang="en-US" sz="5400" dirty="0" smtClean="0"/>
              <a:t>Reducing </a:t>
            </a:r>
            <a:r>
              <a:rPr lang="en-US" sz="5400" dirty="0"/>
              <a:t>the incidence of conflict that has been having a substantial impact on lives, livelihoods, and infrastructure. The cessation of hostilities in the North in November 2022 is an important step in this </a:t>
            </a:r>
            <a:r>
              <a:rPr lang="en-US" sz="5400" dirty="0" smtClean="0"/>
              <a:t>direction.</a:t>
            </a:r>
          </a:p>
          <a:p>
            <a:pPr marL="685800" lvl="0" indent="-685800" algn="just">
              <a:buFont typeface="Wingdings" pitchFamily="2" charset="2"/>
              <a:buChar char="Ø"/>
            </a:pPr>
            <a:r>
              <a:rPr lang="en-US" sz="5400" dirty="0" smtClean="0"/>
              <a:t>Overcoming </a:t>
            </a:r>
            <a:r>
              <a:rPr lang="en-US" sz="5400" dirty="0"/>
              <a:t>the effects of the COVID-19 pandemic. Like the rest of the world, Ethiopia has been experiencing the unprecedented social and economic impact of the pandemic. While exports and foreign direct investment rebounded in 2020/21 and jobs have been recovering, some lasting scars are likely to remain. Urban employment levels have not recovered fully, some households and firms continue to report income losses, and poverty is estimated to have increased</a:t>
            </a:r>
            <a:r>
              <a:rPr lang="en-US" sz="5400" dirty="0" smtClean="0"/>
              <a:t>.</a:t>
            </a:r>
            <a:endParaRPr lang="en-US" sz="5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1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650" y="603251"/>
            <a:ext cx="16992600" cy="22529244"/>
          </a:xfrm>
          <a:prstGeom prst="rect">
            <a:avLst/>
          </a:prstGeom>
        </p:spPr>
        <p:txBody>
          <a:bodyPr wrap="square">
            <a:spAutoFit/>
          </a:bodyPr>
          <a:lstStyle/>
          <a:p>
            <a:pPr marL="685800" lvl="0" indent="-685800" algn="just">
              <a:buFont typeface="Wingdings" pitchFamily="2" charset="2"/>
              <a:buChar char="Ø"/>
            </a:pPr>
            <a:r>
              <a:rPr lang="en-US" sz="5400" dirty="0" smtClean="0"/>
              <a:t>Addressing </a:t>
            </a:r>
            <a:r>
              <a:rPr lang="en-US" sz="5400" dirty="0"/>
              <a:t>food insecurity, which is growing due to adverse weather events, locust invasion, conflict, and global conditions leading to high inflation of food prices. Frequent severe weather events alongside long-term impacts of climate change undermine agriculture and pastoral livelihoods as well as food security.  The 2022 drought is the worst in forty years, severely affecting millions in the southern and eastern parts of the country. Overall, more than 20 million persons are facing severe food insecurity in </a:t>
            </a:r>
            <a:r>
              <a:rPr lang="en-US" sz="5400" dirty="0" smtClean="0"/>
              <a:t>2023.</a:t>
            </a:r>
          </a:p>
          <a:p>
            <a:pPr marL="685800" lvl="0" indent="-685800" algn="just">
              <a:buFont typeface="Wingdings" pitchFamily="2" charset="2"/>
              <a:buChar char="Ø"/>
            </a:pPr>
            <a:r>
              <a:rPr lang="en-US" sz="5400" dirty="0" smtClean="0"/>
              <a:t>Improving </a:t>
            </a:r>
            <a:r>
              <a:rPr lang="en-US" sz="5400" dirty="0"/>
              <a:t>human capital. Ethiopia’s Human Capital Index is at a low 0.38 (2020) which means that a child born in Ethiopia today will be 38% as productive when s/he grows up as s/he could be if s/he enjoyed complete education and full health. This is lower than the average for the Sub-Saharan Africa region but slightly higher than the average for low-income countries. Learning poverty stands at 90% and 37% of children under 5 years of age are </a:t>
            </a:r>
            <a:r>
              <a:rPr lang="en-US" sz="5400" dirty="0" smtClean="0"/>
              <a:t>stunted.</a:t>
            </a:r>
          </a:p>
          <a:p>
            <a:pPr marL="685800" lvl="0" indent="-685800" algn="just">
              <a:buFont typeface="Wingdings" pitchFamily="2" charset="2"/>
              <a:buChar char="Ø"/>
            </a:pPr>
            <a:r>
              <a:rPr lang="en-US" sz="5400" dirty="0" smtClean="0"/>
              <a:t>Generating </a:t>
            </a:r>
            <a:r>
              <a:rPr lang="en-US" sz="5400" dirty="0"/>
              <a:t>good jobs. The country’s growing workforce (with roughly 2 million persons reaching working age per year) puts pressure on the absorption capacity of the labor market, necessitates improving current jobs, while creating sufficient new jobs.</a:t>
            </a:r>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2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650" y="527050"/>
            <a:ext cx="17221200" cy="15881271"/>
          </a:xfrm>
          <a:prstGeom prst="rect">
            <a:avLst/>
          </a:prstGeom>
          <a:noFill/>
        </p:spPr>
        <p:txBody>
          <a:bodyPr wrap="square" rtlCol="0">
            <a:spAutoFit/>
          </a:bodyPr>
          <a:lstStyle/>
          <a:p>
            <a:r>
              <a:rPr lang="en-US" sz="5400" dirty="0" smtClean="0"/>
              <a:t>III. Ethiopian Financial Sector </a:t>
            </a:r>
          </a:p>
          <a:p>
            <a:pPr marL="857250" indent="-857250">
              <a:buFont typeface="Wingdings" pitchFamily="2" charset="2"/>
              <a:buChar char="v"/>
            </a:pPr>
            <a:r>
              <a:rPr lang="en-US" sz="5400" dirty="0"/>
              <a:t> </a:t>
            </a:r>
            <a:r>
              <a:rPr lang="en-US" sz="5400" dirty="0" smtClean="0"/>
              <a:t>GNP per capita: US$1000(WB 2023)</a:t>
            </a:r>
          </a:p>
          <a:p>
            <a:pPr marL="857250" indent="-857250">
              <a:buFont typeface="Wingdings" pitchFamily="2" charset="2"/>
              <a:buChar char="v"/>
            </a:pPr>
            <a:r>
              <a:rPr lang="en-US" sz="5400" dirty="0" smtClean="0"/>
              <a:t> Maine </a:t>
            </a:r>
            <a:r>
              <a:rPr lang="en-US" sz="5400" dirty="0"/>
              <a:t>E</a:t>
            </a:r>
            <a:r>
              <a:rPr lang="en-US" sz="5400" dirty="0" smtClean="0"/>
              <a:t>xport : coffee , Hides, oil seeds,  Flowers,  </a:t>
            </a:r>
            <a:r>
              <a:rPr lang="en-US" sz="5400" dirty="0" err="1" smtClean="0"/>
              <a:t>kchat</a:t>
            </a:r>
            <a:r>
              <a:rPr lang="en-US" sz="5400" dirty="0" smtClean="0"/>
              <a:t> , </a:t>
            </a:r>
            <a:r>
              <a:rPr lang="en-US" sz="5400" dirty="0" err="1" smtClean="0"/>
              <a:t>e.t.c</a:t>
            </a:r>
            <a:endParaRPr lang="en-US" sz="5400" dirty="0" smtClean="0"/>
          </a:p>
          <a:p>
            <a:pPr marL="857250" indent="-857250">
              <a:buFont typeface="Wingdings" pitchFamily="2" charset="2"/>
              <a:buChar char="v"/>
            </a:pPr>
            <a:r>
              <a:rPr lang="en-US" sz="5400" dirty="0" smtClean="0"/>
              <a:t>Main food crops : wheat ,Barely , Maize, </a:t>
            </a:r>
            <a:r>
              <a:rPr lang="en-US" sz="5400" dirty="0" err="1" smtClean="0"/>
              <a:t>Teff</a:t>
            </a:r>
            <a:r>
              <a:rPr lang="en-US" sz="5400" dirty="0" smtClean="0"/>
              <a:t>.</a:t>
            </a:r>
          </a:p>
          <a:p>
            <a:pPr marL="857250" indent="-857250">
              <a:buFont typeface="Wingdings" pitchFamily="2" charset="2"/>
              <a:buChar char="v"/>
            </a:pPr>
            <a:r>
              <a:rPr lang="en-US" sz="5400" dirty="0" smtClean="0"/>
              <a:t>Regulatory </a:t>
            </a:r>
            <a:r>
              <a:rPr lang="en-US" sz="5400" dirty="0"/>
              <a:t>B</a:t>
            </a:r>
            <a:r>
              <a:rPr lang="en-US" sz="5400" dirty="0" smtClean="0"/>
              <a:t>ody National Bank of Ethiopia (NBE) </a:t>
            </a:r>
          </a:p>
          <a:p>
            <a:pPr marL="857250" indent="-857250">
              <a:buFont typeface="Wingdings" pitchFamily="2" charset="2"/>
              <a:buChar char="v"/>
            </a:pPr>
            <a:r>
              <a:rPr lang="en-US" sz="5400" dirty="0" smtClean="0"/>
              <a:t>No. of Commercial Banks : 31( </a:t>
            </a:r>
            <a:r>
              <a:rPr lang="en-US" sz="5400" dirty="0"/>
              <a:t>2</a:t>
            </a:r>
            <a:r>
              <a:rPr lang="en-US" sz="5400" dirty="0" smtClean="0"/>
              <a:t> gov’t 29 private)</a:t>
            </a:r>
          </a:p>
          <a:p>
            <a:pPr marL="857250" indent="-857250">
              <a:buFont typeface="Wingdings" pitchFamily="2" charset="2"/>
              <a:buChar char="v"/>
            </a:pPr>
            <a:r>
              <a:rPr lang="en-US" sz="5400" dirty="0" smtClean="0"/>
              <a:t>No. of Commercial Banks : 18( 1 gov’t 17 private)</a:t>
            </a:r>
          </a:p>
          <a:p>
            <a:pPr marL="857250" indent="-857250">
              <a:buFont typeface="Wingdings" pitchFamily="2" charset="2"/>
              <a:buChar char="v"/>
            </a:pPr>
            <a:r>
              <a:rPr lang="en-US" sz="5400" dirty="0" smtClean="0"/>
              <a:t>No. of Micro </a:t>
            </a:r>
            <a:r>
              <a:rPr lang="en-US" sz="5400" dirty="0"/>
              <a:t>F</a:t>
            </a:r>
            <a:r>
              <a:rPr lang="en-US" sz="5400" dirty="0" smtClean="0"/>
              <a:t>inance : 47( All private  )</a:t>
            </a:r>
          </a:p>
          <a:p>
            <a:pPr marL="857250" indent="-857250">
              <a:buFont typeface="Wingdings" pitchFamily="2" charset="2"/>
              <a:buChar char="v"/>
            </a:pPr>
            <a:r>
              <a:rPr lang="en-US" sz="5400" dirty="0" smtClean="0"/>
              <a:t>No. of Insurance companies : 18( 1 gov’t, 17private)</a:t>
            </a:r>
          </a:p>
          <a:p>
            <a:pPr marL="857250" indent="-857250">
              <a:buFont typeface="Wingdings" pitchFamily="2" charset="2"/>
              <a:buChar char="v"/>
            </a:pPr>
            <a:r>
              <a:rPr lang="en-US" sz="5400" dirty="0" smtClean="0"/>
              <a:t>No. of Interest Free Banks-window    :  25( 1 gov’t , 24 private )</a:t>
            </a:r>
          </a:p>
          <a:p>
            <a:pPr marL="857250" indent="-857250">
              <a:buFont typeface="Wingdings" pitchFamily="2" charset="2"/>
              <a:buChar char="v"/>
            </a:pPr>
            <a:r>
              <a:rPr lang="en-US" sz="5400" dirty="0" smtClean="0"/>
              <a:t>No. of Interest Free Banks-full flagged 3( All private )</a:t>
            </a:r>
          </a:p>
          <a:p>
            <a:pPr marL="857250" indent="-857250">
              <a:buFont typeface="Wingdings" pitchFamily="2" charset="2"/>
              <a:buChar char="v"/>
            </a:pPr>
            <a:r>
              <a:rPr lang="en-US" sz="5400" dirty="0" smtClean="0"/>
              <a:t>No. of Interest Free insurer-</a:t>
            </a:r>
            <a:r>
              <a:rPr lang="en-US" sz="5400" dirty="0" err="1"/>
              <a:t>W</a:t>
            </a:r>
            <a:r>
              <a:rPr lang="en-US" sz="5400" dirty="0" err="1" smtClean="0"/>
              <a:t>akala</a:t>
            </a:r>
            <a:r>
              <a:rPr lang="en-US" sz="5400" dirty="0" smtClean="0"/>
              <a:t> Model    : 5 (All private)</a:t>
            </a:r>
          </a:p>
          <a:p>
            <a:pPr marL="857250" indent="-857250">
              <a:buFont typeface="Wingdings" pitchFamily="2" charset="2"/>
              <a:buChar char="v"/>
            </a:pPr>
            <a:r>
              <a:rPr lang="en-US" sz="5400" dirty="0" smtClean="0"/>
              <a:t>No. of </a:t>
            </a:r>
            <a:r>
              <a:rPr lang="en-US" sz="5400" dirty="0"/>
              <a:t>M</a:t>
            </a:r>
            <a:r>
              <a:rPr lang="en-US" sz="5400" dirty="0" smtClean="0"/>
              <a:t>icro Insurers 3( 1 gov’t, 2private)</a:t>
            </a:r>
          </a:p>
          <a:p>
            <a:pPr marL="857250" indent="-857250">
              <a:buFont typeface="Wingdings" pitchFamily="2" charset="2"/>
              <a:buChar char="v"/>
            </a:pPr>
            <a:r>
              <a:rPr lang="en-US" sz="5400" dirty="0" smtClean="0"/>
              <a:t>There is no Micro </a:t>
            </a:r>
            <a:r>
              <a:rPr lang="en-US" sz="5400" dirty="0"/>
              <a:t>T</a:t>
            </a:r>
            <a:r>
              <a:rPr lang="en-US" sz="5400" dirty="0" smtClean="0"/>
              <a:t>akaful to date ( March 2024)</a:t>
            </a:r>
          </a:p>
          <a:p>
            <a:pPr marL="857250" indent="-857250">
              <a:buFont typeface="Wingdings" pitchFamily="2" charset="2"/>
              <a:buChar char="v"/>
            </a:pPr>
            <a:r>
              <a:rPr lang="en-US" sz="5400" dirty="0" smtClean="0"/>
              <a:t>There are 4 </a:t>
            </a:r>
            <a:r>
              <a:rPr lang="en-US" sz="5400" dirty="0"/>
              <a:t>I</a:t>
            </a:r>
            <a:r>
              <a:rPr lang="en-US" sz="5400" dirty="0" smtClean="0"/>
              <a:t>slamic MIF(All private)</a:t>
            </a:r>
          </a:p>
          <a:p>
            <a:pPr marL="857250" indent="-857250">
              <a:buFont typeface="Wingdings" pitchFamily="2" charset="2"/>
              <a:buChar char="v"/>
            </a:pPr>
            <a:endParaRPr lang="en-US" sz="54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0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2250" y="2965450"/>
            <a:ext cx="184731" cy="369332"/>
          </a:xfrm>
          <a:prstGeom prst="rect">
            <a:avLst/>
          </a:prstGeom>
          <a:noFill/>
        </p:spPr>
        <p:txBody>
          <a:bodyPr wrap="none" rtlCol="0">
            <a:spAutoFit/>
          </a:bodyPr>
          <a:lstStyle/>
          <a:p>
            <a:endParaRPr lang="en-US"/>
          </a:p>
        </p:txBody>
      </p:sp>
      <p:sp>
        <p:nvSpPr>
          <p:cNvPr id="3" name="TextBox 2"/>
          <p:cNvSpPr txBox="1"/>
          <p:nvPr/>
        </p:nvSpPr>
        <p:spPr>
          <a:xfrm>
            <a:off x="2889249" y="1642011"/>
            <a:ext cx="14630401" cy="11849398"/>
          </a:xfrm>
          <a:prstGeom prst="rect">
            <a:avLst/>
          </a:prstGeom>
          <a:noFill/>
        </p:spPr>
        <p:txBody>
          <a:bodyPr wrap="square" rtlCol="0">
            <a:spAutoFit/>
          </a:bodyPr>
          <a:lstStyle/>
          <a:p>
            <a:r>
              <a:rPr lang="en-US" sz="6000" dirty="0" smtClean="0"/>
              <a:t>GOVERNANCE</a:t>
            </a:r>
            <a:r>
              <a:rPr lang="en-US" dirty="0" smtClean="0"/>
              <a:t> </a:t>
            </a:r>
          </a:p>
          <a:p>
            <a:pPr marL="571500" indent="-571500">
              <a:buFont typeface="Wingdings" pitchFamily="2" charset="2"/>
              <a:buChar char="q"/>
            </a:pPr>
            <a:r>
              <a:rPr lang="en-US" sz="4400" dirty="0" smtClean="0"/>
              <a:t>the country’s financial sector is governed by central bank </a:t>
            </a:r>
          </a:p>
          <a:p>
            <a:pPr marL="571500" indent="-571500">
              <a:buFont typeface="Wingdings" pitchFamily="2" charset="2"/>
              <a:buChar char="q"/>
            </a:pPr>
            <a:r>
              <a:rPr lang="en-US" sz="4400" dirty="0" smtClean="0"/>
              <a:t>it is the supreme  power hose of any regulatory issues .</a:t>
            </a:r>
          </a:p>
          <a:p>
            <a:pPr marL="571500" indent="-571500">
              <a:buFont typeface="Wingdings" pitchFamily="2" charset="2"/>
              <a:buChar char="q"/>
            </a:pPr>
            <a:r>
              <a:rPr lang="en-US" sz="4400" dirty="0" smtClean="0"/>
              <a:t>Ethiopia has passed different form of government </a:t>
            </a:r>
          </a:p>
          <a:p>
            <a:r>
              <a:rPr lang="en-US" sz="4400" dirty="0" smtClean="0"/>
              <a:t>      1. </a:t>
            </a:r>
            <a:r>
              <a:rPr lang="en-US" sz="4400" dirty="0"/>
              <a:t>M</a:t>
            </a:r>
            <a:r>
              <a:rPr lang="en-US" sz="4400" dirty="0" smtClean="0"/>
              <a:t>odern imperial government where you found </a:t>
            </a:r>
          </a:p>
          <a:p>
            <a:r>
              <a:rPr lang="en-US" sz="4400" dirty="0" smtClean="0"/>
              <a:t>          foreign investors in financial sector both in banking and </a:t>
            </a:r>
          </a:p>
          <a:p>
            <a:r>
              <a:rPr lang="en-US" sz="4400" dirty="0"/>
              <a:t> </a:t>
            </a:r>
            <a:r>
              <a:rPr lang="en-US" sz="4400" dirty="0" smtClean="0"/>
              <a:t>           insurance service </a:t>
            </a:r>
          </a:p>
          <a:p>
            <a:r>
              <a:rPr lang="en-US" sz="4400" dirty="0"/>
              <a:t> </a:t>
            </a:r>
            <a:r>
              <a:rPr lang="en-US" sz="4400" dirty="0" smtClean="0"/>
              <a:t>      2. The military Government which command economy . </a:t>
            </a:r>
          </a:p>
          <a:p>
            <a:r>
              <a:rPr lang="en-US" sz="4400" dirty="0"/>
              <a:t> </a:t>
            </a:r>
            <a:r>
              <a:rPr lang="en-US" sz="4400" dirty="0" smtClean="0"/>
              <a:t>      3. The EPRDF WHICH IS THE MARKET ECONOMY but the </a:t>
            </a:r>
          </a:p>
          <a:p>
            <a:r>
              <a:rPr lang="en-US" sz="4400" dirty="0"/>
              <a:t> </a:t>
            </a:r>
            <a:r>
              <a:rPr lang="en-US" sz="4400" dirty="0" smtClean="0"/>
              <a:t>           sector is blocked for foreigners only privatization </a:t>
            </a:r>
          </a:p>
          <a:p>
            <a:r>
              <a:rPr lang="en-US" sz="4400" dirty="0"/>
              <a:t> </a:t>
            </a:r>
            <a:r>
              <a:rPr lang="en-US" sz="4400" dirty="0" smtClean="0"/>
              <a:t>      4. The liberal Economy ( The banking sector is opened for </a:t>
            </a:r>
          </a:p>
          <a:p>
            <a:r>
              <a:rPr lang="en-US" sz="4400" dirty="0" smtClean="0"/>
              <a:t>            foreign investors .</a:t>
            </a:r>
            <a:endParaRPr lang="en-US" sz="4400" dirty="0"/>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3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2250" y="2965450"/>
            <a:ext cx="184731" cy="369332"/>
          </a:xfrm>
          <a:prstGeom prst="rect">
            <a:avLst/>
          </a:prstGeom>
          <a:noFill/>
        </p:spPr>
        <p:txBody>
          <a:bodyPr wrap="none" rtlCol="0">
            <a:spAutoFit/>
          </a:bodyPr>
          <a:lstStyle/>
          <a:p>
            <a:endParaRPr lang="en-US"/>
          </a:p>
        </p:txBody>
      </p:sp>
      <p:sp>
        <p:nvSpPr>
          <p:cNvPr id="3" name="TextBox 2"/>
          <p:cNvSpPr txBox="1"/>
          <p:nvPr/>
        </p:nvSpPr>
        <p:spPr>
          <a:xfrm>
            <a:off x="2660649" y="1642011"/>
            <a:ext cx="16535401" cy="17543264"/>
          </a:xfrm>
          <a:prstGeom prst="rect">
            <a:avLst/>
          </a:prstGeom>
          <a:noFill/>
        </p:spPr>
        <p:txBody>
          <a:bodyPr wrap="square" rtlCol="0">
            <a:spAutoFit/>
          </a:bodyPr>
          <a:lstStyle/>
          <a:p>
            <a:r>
              <a:rPr lang="en-US" sz="6000" dirty="0" smtClean="0"/>
              <a:t>RECENT CHANGES</a:t>
            </a:r>
            <a:endParaRPr lang="en-US" sz="6000" dirty="0"/>
          </a:p>
          <a:p>
            <a:endParaRPr lang="en-US" dirty="0" smtClean="0"/>
          </a:p>
          <a:p>
            <a:pPr marL="571500" indent="-571500">
              <a:buFont typeface="Wingdings" pitchFamily="2" charset="2"/>
              <a:buChar char="q"/>
            </a:pPr>
            <a:r>
              <a:rPr lang="en-US" sz="4400" dirty="0" smtClean="0"/>
              <a:t>Introduction of ALTERNATIVE INSUARNCE –TAKAFUL  DIRECTIVE  following the growth in interest free banking .</a:t>
            </a:r>
          </a:p>
          <a:p>
            <a:pPr marL="571500" indent="-571500">
              <a:buFont typeface="Wingdings" pitchFamily="2" charset="2"/>
              <a:buChar char="q"/>
            </a:pPr>
            <a:r>
              <a:rPr lang="en-US" sz="4400" dirty="0" smtClean="0"/>
              <a:t>The directive SIB/1/2020 permitted all insurer as well as reinsurer to  do  alternative insurance TAKAFUL .</a:t>
            </a:r>
          </a:p>
          <a:p>
            <a:pPr marL="571500" indent="-571500">
              <a:buFont typeface="Wingdings" pitchFamily="2" charset="2"/>
              <a:buChar char="q"/>
            </a:pPr>
            <a:r>
              <a:rPr lang="en-US" sz="4400" dirty="0" smtClean="0"/>
              <a:t>THE FIRST ETHIOPIAN  ALTERNATIVE INSUARNCE PROVIDER IS GLOBAL INSUARNCE S.C   with the help of ALHUDA CIBE .</a:t>
            </a:r>
          </a:p>
          <a:p>
            <a:pPr marL="571500" indent="-571500">
              <a:buFont typeface="Wingdings" pitchFamily="2" charset="2"/>
              <a:buChar char="q"/>
            </a:pPr>
            <a:r>
              <a:rPr lang="en-US" sz="4400" dirty="0" smtClean="0"/>
              <a:t>BUSINESS PROCLAMATION NUMBER 522/2008 AMENDED BY SSB/51/2011</a:t>
            </a:r>
          </a:p>
          <a:p>
            <a:pPr marL="571500" indent="-571500">
              <a:buFont typeface="Wingdings" pitchFamily="2" charset="2"/>
              <a:buChar char="q"/>
            </a:pPr>
            <a:r>
              <a:rPr lang="en-US" sz="4400" dirty="0"/>
              <a:t>n May 2019, </a:t>
            </a:r>
            <a:r>
              <a:rPr lang="en-US" sz="4400" dirty="0" err="1"/>
              <a:t>Abiy</a:t>
            </a:r>
            <a:r>
              <a:rPr lang="en-US" sz="4400" dirty="0"/>
              <a:t> Ahmed, the Ethiopian Prime Minister, expressed his approval in favor of the establishment of financial institutions entirely dedicated to Islamic finance. In June, the same year, the Central Bank issued a directive authorizing the creation of Islamic banks</a:t>
            </a:r>
            <a:r>
              <a:rPr lang="en-US" sz="4400" dirty="0" smtClean="0"/>
              <a:t>.</a:t>
            </a:r>
            <a:endParaRPr lang="en-US" sz="4400" dirty="0"/>
          </a:p>
          <a:p>
            <a:pPr marL="571500" indent="-571500">
              <a:buFont typeface="Wingdings" pitchFamily="2" charset="2"/>
              <a:buChar char="q"/>
            </a:pPr>
            <a:r>
              <a:rPr lang="en-US" sz="4400" dirty="0" smtClean="0"/>
              <a:t>DIRECTIVE  NO. SBB/72/2019 ISSUED FOR FULLFLAGED ISLAMIC BANING SERVICE IN ETHIOPIA.</a:t>
            </a:r>
          </a:p>
          <a:p>
            <a:pPr marL="571500" indent="-571500">
              <a:buFont typeface="Wingdings" pitchFamily="2" charset="2"/>
              <a:buChar char="q"/>
            </a:pPr>
            <a:r>
              <a:rPr lang="en-US" sz="4400" dirty="0" smtClean="0"/>
              <a:t>ON 3</a:t>
            </a:r>
            <a:r>
              <a:rPr lang="en-US" sz="4400" baseline="30000" dirty="0" smtClean="0"/>
              <a:t>RD</a:t>
            </a:r>
            <a:r>
              <a:rPr lang="en-US" sz="4400" dirty="0" smtClean="0"/>
              <a:t> OF OCTOBER 2022 , Ministry of council approved  opening up of financial sector (banking service ) to foreign investors </a:t>
            </a:r>
          </a:p>
          <a:p>
            <a:pPr marL="571500" indent="-571500">
              <a:buFont typeface="Wingdings" pitchFamily="2" charset="2"/>
              <a:buChar char="q"/>
            </a:pPr>
            <a:r>
              <a:rPr lang="en-US" sz="4400" dirty="0" smtClean="0"/>
              <a:t>NBE </a:t>
            </a:r>
            <a:r>
              <a:rPr lang="en-US" sz="4400" dirty="0"/>
              <a:t>official speaking on the basis of anonymity told the publication that this policy allows foreign investors to buy up to a 40% equity stake in existing Ethiopian banks, with a maximum of 5% allowed for individual foreign investors, 5% for non-bank investors and 30% for foreign banks.</a:t>
            </a:r>
            <a:endParaRPr lang="en-US" sz="4400" dirty="0" smtClean="0"/>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5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850" y="298450"/>
            <a:ext cx="16764000" cy="17020044"/>
          </a:xfrm>
          <a:prstGeom prst="rect">
            <a:avLst/>
          </a:prstGeom>
        </p:spPr>
        <p:txBody>
          <a:bodyPr wrap="square">
            <a:spAutoFit/>
          </a:bodyPr>
          <a:lstStyle/>
          <a:p>
            <a:endParaRPr lang="en-US" sz="4400" dirty="0" smtClean="0"/>
          </a:p>
          <a:p>
            <a:r>
              <a:rPr lang="en-US" sz="4400" dirty="0" smtClean="0"/>
              <a:t>3.1. ETHIOPIAN FINANCIAL SECTOR IN DETAIL </a:t>
            </a:r>
          </a:p>
          <a:p>
            <a:r>
              <a:rPr lang="ro-RO" sz="4400" dirty="0" smtClean="0"/>
              <a:t>Banks</a:t>
            </a:r>
            <a:r>
              <a:rPr lang="ro-RO" sz="4400" dirty="0"/>
              <a:t>, insurance companies and micro- finance institutions are the major financial institutions operating in Ethiopia . </a:t>
            </a:r>
            <a:endParaRPr lang="en-US" sz="4400" dirty="0" smtClean="0"/>
          </a:p>
          <a:p>
            <a:endParaRPr lang="en-US" sz="4400" dirty="0"/>
          </a:p>
          <a:p>
            <a:r>
              <a:rPr lang="ro-RO" sz="4400" dirty="0" smtClean="0"/>
              <a:t>The  </a:t>
            </a:r>
            <a:r>
              <a:rPr lang="ro-RO" sz="4400" dirty="0"/>
              <a:t>sector remained robust and played a significant role in facilitating socio-economic growth through its financial intermediation function. Accordingly, in 2021/22, new banks, including interest free banking entered in to the banking industry thereby raising the number of overall bank branches to 8,944 from 7,344 a year ago. </a:t>
            </a:r>
            <a:endParaRPr lang="en-US" sz="4400" dirty="0" smtClean="0"/>
          </a:p>
          <a:p>
            <a:r>
              <a:rPr lang="ro-RO" sz="4400" dirty="0" smtClean="0"/>
              <a:t>They </a:t>
            </a:r>
            <a:r>
              <a:rPr lang="ro-RO" sz="4400" dirty="0"/>
              <a:t>also accelerated their deposit mobilization (25.7 percent), loan collection (48.6 percent) and loan disbursement (29.9 percent). </a:t>
            </a:r>
            <a:endParaRPr lang="en-US" sz="4400" dirty="0" smtClean="0"/>
          </a:p>
          <a:p>
            <a:endParaRPr lang="en-US" sz="4400" dirty="0"/>
          </a:p>
          <a:p>
            <a:r>
              <a:rPr lang="ro-RO" sz="4400" dirty="0" smtClean="0"/>
              <a:t>Their </a:t>
            </a:r>
            <a:r>
              <a:rPr lang="ro-RO" sz="4400" dirty="0"/>
              <a:t>non-performing loan ratio was within the required ceiling of 5 percent and all other financial indicators revealed the safety and soundness of the sector. Likewise, insurance companies, microfinance institutions and capital goods finance companies have scaled up their outreach by expanding their network and diversifying their products</a:t>
            </a:r>
            <a:r>
              <a:rPr lang="ro-RO" sz="4400" dirty="0" smtClean="0"/>
              <a:t>.</a:t>
            </a:r>
            <a:endParaRPr lang="en-US" sz="4400" dirty="0" smtClean="0"/>
          </a:p>
          <a:p>
            <a:endParaRPr lang="en-US" sz="4400" dirty="0"/>
          </a:p>
          <a:p>
            <a:r>
              <a:rPr lang="ro-RO" sz="4400" dirty="0" smtClean="0"/>
              <a:t> </a:t>
            </a:r>
            <a:r>
              <a:rPr lang="ro-RO" sz="4400" dirty="0"/>
              <a:t>Their soundness was also duly ensured. All in all, financial intermediation access to finance and financial inclusion have steadily expanding.</a:t>
            </a:r>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650" y="298450"/>
            <a:ext cx="16840200" cy="10926068"/>
          </a:xfrm>
          <a:prstGeom prst="rect">
            <a:avLst/>
          </a:prstGeom>
        </p:spPr>
        <p:txBody>
          <a:bodyPr wrap="square">
            <a:spAutoFit/>
          </a:bodyPr>
          <a:lstStyle/>
          <a:p>
            <a:endParaRPr lang="en-US" sz="4400" dirty="0" smtClean="0"/>
          </a:p>
          <a:p>
            <a:r>
              <a:rPr lang="en-US" sz="4400" dirty="0" smtClean="0"/>
              <a:t>3.1</a:t>
            </a:r>
            <a:r>
              <a:rPr lang="en-US" sz="4400" b="1" dirty="0" smtClean="0"/>
              <a:t>.1 </a:t>
            </a:r>
            <a:r>
              <a:rPr lang="en-US" sz="4400" b="1" dirty="0"/>
              <a:t>BANK INDUSTRY </a:t>
            </a:r>
            <a:endParaRPr lang="en-US" sz="4400" dirty="0"/>
          </a:p>
          <a:p>
            <a:r>
              <a:rPr lang="en-US" sz="4400" dirty="0"/>
              <a:t>The number of banks in Ethiopia has reached 31, of which, 29 were private and 2 state owned. These banks opened 314 new bank branches during the fourth quarter 2022/23 alone, thereby raising the number of bank branches to 11,281. As a result, population to bank branch ratio stood at 9,514.3</a:t>
            </a:r>
            <a:r>
              <a:rPr lang="en-US" sz="4400" baseline="30000" dirty="0"/>
              <a:t>3</a:t>
            </a:r>
            <a:r>
              <a:rPr lang="en-US" sz="4400" dirty="0"/>
              <a:t>. State own banks accounted for 20 percent of the total bank branches while private banks took 80    percent share. Of the total bank branches, 32.6 percent were located in Addis Ababa. State owned banks accounted for 36.2 percent and private banks 63.8 percent of the total capital. </a:t>
            </a:r>
            <a:r>
              <a:rPr lang="ro-RO" sz="4400" dirty="0"/>
              <a:t>As a result, population to bank branch ratio reached 12 thousand people per branch. About32.7 percent of the total bank branches were located in Addis Ababa.At the same time, total capital of the banking industry showed a 31.7 percent annual growth to reach Birr 199 billion </a:t>
            </a:r>
            <a:r>
              <a:rPr lang="ro-RO" sz="4400" dirty="0" smtClean="0"/>
              <a:t>.</a:t>
            </a:r>
            <a:endParaRPr lang="en-US" sz="4400" dirty="0" smtClean="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2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446758"/>
            <a:ext cx="15539508" cy="1585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2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 in one\Desktop\depositphotos_374865310-stock-photo-somaliland-flag-realistic-waving-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0"/>
            <a:ext cx="17672049" cy="201041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www.newarab.com/sites/default/files/123588634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30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450" y="1365250"/>
            <a:ext cx="15392400" cy="6863417"/>
          </a:xfrm>
          <a:prstGeom prst="rect">
            <a:avLst/>
          </a:prstGeom>
        </p:spPr>
        <p:txBody>
          <a:bodyPr wrap="square">
            <a:spAutoFit/>
          </a:bodyPr>
          <a:lstStyle/>
          <a:p>
            <a:r>
              <a:rPr lang="en-US" sz="4400" b="1" dirty="0" smtClean="0"/>
              <a:t>3.1</a:t>
            </a:r>
            <a:r>
              <a:rPr lang="ro-RO" sz="4400" b="1" dirty="0" smtClean="0"/>
              <a:t>.2 </a:t>
            </a:r>
            <a:r>
              <a:rPr lang="ro-RO" sz="4400" b="1" dirty="0"/>
              <a:t>MICRO FINANCE </a:t>
            </a:r>
            <a:endParaRPr lang="en-US" sz="4400" dirty="0"/>
          </a:p>
          <a:p>
            <a:r>
              <a:rPr lang="ro-RO" sz="4400" dirty="0"/>
              <a:t>At the end of review quarter , the number of Micro finance  institutes (MFIs) was 47.  Their savings, creadits and total asset increased by 28.8%, 23.7%  and 18% on annual bases respectively. Similarily , their capital showed  a  20.5% annual decrease to reach to  birr 9.6 Billion . All thee indicators siginify the relative importance or Micro –Finance institut  in providing access to financial service  to low income  and small –sace enterprises both in rural and urban areas  as showen in ( table 4.7)  </a:t>
            </a:r>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6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7760228"/>
              </p:ext>
            </p:extLst>
          </p:nvPr>
        </p:nvGraphicFramePr>
        <p:xfrm>
          <a:off x="2660649" y="2813051"/>
          <a:ext cx="17221198" cy="13812170"/>
        </p:xfrm>
        <a:graphic>
          <a:graphicData uri="http://schemas.openxmlformats.org/drawingml/2006/table">
            <a:tbl>
              <a:tblPr firstRow="1" firstCol="1" lastRow="1" lastCol="1" bandRow="1" bandCol="1"/>
              <a:tblGrid>
                <a:gridCol w="3096794"/>
                <a:gridCol w="2716268"/>
                <a:gridCol w="2906532"/>
                <a:gridCol w="3996481"/>
                <a:gridCol w="2415995"/>
                <a:gridCol w="2089128"/>
              </a:tblGrid>
              <a:tr h="1904999">
                <a:tc rowSpan="3">
                  <a:txBody>
                    <a:bodyPr/>
                    <a:lstStyle/>
                    <a:p>
                      <a:pPr marL="0" marR="0">
                        <a:lnSpc>
                          <a:spcPct val="115000"/>
                        </a:lnSpc>
                        <a:spcBef>
                          <a:spcPts val="0"/>
                        </a:spcBef>
                        <a:spcAft>
                          <a:spcPts val="0"/>
                        </a:spcAft>
                      </a:pPr>
                      <a:r>
                        <a:rPr lang="en-US" sz="4000" i="1" dirty="0">
                          <a:effectLst/>
                          <a:latin typeface="Times New Roman"/>
                          <a:ea typeface="Times New Roman"/>
                          <a:cs typeface="Carlito"/>
                        </a:rPr>
                        <a:t> </a:t>
                      </a:r>
                      <a:endParaRPr lang="en-US" sz="4000" dirty="0">
                        <a:effectLst/>
                        <a:latin typeface="Carlito"/>
                        <a:ea typeface="Carlito"/>
                        <a:cs typeface="Carlito"/>
                      </a:endParaRPr>
                    </a:p>
                    <a:p>
                      <a:pPr marL="528955" marR="0">
                        <a:lnSpc>
                          <a:spcPct val="115000"/>
                        </a:lnSpc>
                        <a:spcBef>
                          <a:spcPts val="845"/>
                        </a:spcBef>
                        <a:spcAft>
                          <a:spcPts val="0"/>
                        </a:spcAft>
                      </a:pPr>
                      <a:r>
                        <a:rPr lang="en-US" sz="4000" b="1" dirty="0">
                          <a:effectLst/>
                          <a:latin typeface="Times New Roman"/>
                          <a:ea typeface="Times New Roman"/>
                          <a:cs typeface="Carlito"/>
                        </a:rPr>
                        <a:t>Particulars</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21590" marR="0">
                        <a:lnSpc>
                          <a:spcPts val="1175"/>
                        </a:lnSpc>
                        <a:spcBef>
                          <a:spcPts val="1025"/>
                        </a:spcBef>
                        <a:spcAft>
                          <a:spcPts val="0"/>
                        </a:spcAft>
                      </a:pPr>
                      <a:endParaRPr lang="en-US" sz="4000" b="1" dirty="0" smtClean="0">
                        <a:effectLst/>
                        <a:latin typeface="Times New Roman"/>
                        <a:ea typeface="Times New Roman"/>
                        <a:cs typeface="Carlito"/>
                      </a:endParaRPr>
                    </a:p>
                    <a:p>
                      <a:pPr marL="21590" marR="0">
                        <a:lnSpc>
                          <a:spcPts val="1175"/>
                        </a:lnSpc>
                        <a:spcBef>
                          <a:spcPts val="1025"/>
                        </a:spcBef>
                        <a:spcAft>
                          <a:spcPts val="0"/>
                        </a:spcAft>
                      </a:pPr>
                      <a:endParaRPr lang="en-US" sz="4000" b="1" dirty="0" smtClean="0">
                        <a:effectLst/>
                        <a:latin typeface="Times New Roman"/>
                        <a:ea typeface="Times New Roman"/>
                        <a:cs typeface="Carlito"/>
                      </a:endParaRPr>
                    </a:p>
                    <a:p>
                      <a:pPr marL="21590" marR="0">
                        <a:lnSpc>
                          <a:spcPts val="1175"/>
                        </a:lnSpc>
                        <a:spcBef>
                          <a:spcPts val="1025"/>
                        </a:spcBef>
                        <a:spcAft>
                          <a:spcPts val="0"/>
                        </a:spcAft>
                      </a:pPr>
                      <a:endParaRPr lang="en-US" sz="4000" b="1" dirty="0" smtClean="0">
                        <a:effectLst/>
                        <a:latin typeface="Times New Roman"/>
                        <a:ea typeface="Times New Roman"/>
                        <a:cs typeface="Carlito"/>
                      </a:endParaRPr>
                    </a:p>
                    <a:p>
                      <a:pPr marL="21590" marR="0">
                        <a:lnSpc>
                          <a:spcPts val="1175"/>
                        </a:lnSpc>
                        <a:spcBef>
                          <a:spcPts val="1025"/>
                        </a:spcBef>
                        <a:spcAft>
                          <a:spcPts val="0"/>
                        </a:spcAft>
                      </a:pPr>
                      <a:endParaRPr lang="en-US" sz="4000" b="1" dirty="0" smtClean="0">
                        <a:effectLst/>
                        <a:latin typeface="Times New Roman"/>
                        <a:ea typeface="Times New Roman"/>
                        <a:cs typeface="Carlito"/>
                      </a:endParaRPr>
                    </a:p>
                    <a:p>
                      <a:pPr marL="21590" marR="0">
                        <a:lnSpc>
                          <a:spcPts val="1175"/>
                        </a:lnSpc>
                        <a:spcBef>
                          <a:spcPts val="1025"/>
                        </a:spcBef>
                        <a:spcAft>
                          <a:spcPts val="0"/>
                        </a:spcAft>
                      </a:pPr>
                      <a:r>
                        <a:rPr lang="en-US" sz="4000" b="1" dirty="0" smtClean="0">
                          <a:effectLst/>
                          <a:latin typeface="Times New Roman"/>
                          <a:ea typeface="Times New Roman"/>
                          <a:cs typeface="Carlito"/>
                        </a:rPr>
                        <a:t>2021/22</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gridSpan="2">
                  <a:txBody>
                    <a:bodyPr/>
                    <a:lstStyle/>
                    <a:p>
                      <a:pPr marL="648970" marR="654685" algn="ctr">
                        <a:lnSpc>
                          <a:spcPts val="1175"/>
                        </a:lnSpc>
                        <a:spcBef>
                          <a:spcPts val="1025"/>
                        </a:spcBef>
                        <a:spcAft>
                          <a:spcPts val="0"/>
                        </a:spcAft>
                      </a:pPr>
                      <a:endParaRPr lang="en-US" sz="4000" b="1" dirty="0" smtClean="0">
                        <a:effectLst/>
                        <a:latin typeface="Times New Roman"/>
                        <a:ea typeface="Times New Roman"/>
                        <a:cs typeface="Carlito"/>
                      </a:endParaRPr>
                    </a:p>
                    <a:p>
                      <a:pPr marL="648970" marR="654685" algn="ctr">
                        <a:lnSpc>
                          <a:spcPts val="1175"/>
                        </a:lnSpc>
                        <a:spcBef>
                          <a:spcPts val="1025"/>
                        </a:spcBef>
                        <a:spcAft>
                          <a:spcPts val="0"/>
                        </a:spcAft>
                      </a:pPr>
                      <a:endParaRPr lang="en-US" sz="4000" b="1" dirty="0" smtClean="0">
                        <a:effectLst/>
                        <a:latin typeface="Times New Roman"/>
                        <a:ea typeface="Times New Roman"/>
                        <a:cs typeface="Carlito"/>
                      </a:endParaRPr>
                    </a:p>
                    <a:p>
                      <a:pPr marL="648970" marR="654685" algn="ctr">
                        <a:lnSpc>
                          <a:spcPts val="1175"/>
                        </a:lnSpc>
                        <a:spcBef>
                          <a:spcPts val="1025"/>
                        </a:spcBef>
                        <a:spcAft>
                          <a:spcPts val="0"/>
                        </a:spcAft>
                      </a:pPr>
                      <a:endParaRPr lang="en-US" sz="4000" b="1" dirty="0" smtClean="0">
                        <a:effectLst/>
                        <a:latin typeface="Times New Roman"/>
                        <a:ea typeface="Times New Roman"/>
                        <a:cs typeface="Carlito"/>
                      </a:endParaRPr>
                    </a:p>
                    <a:p>
                      <a:pPr marL="648970" marR="654685" algn="ctr">
                        <a:lnSpc>
                          <a:spcPts val="1175"/>
                        </a:lnSpc>
                        <a:spcBef>
                          <a:spcPts val="1025"/>
                        </a:spcBef>
                        <a:spcAft>
                          <a:spcPts val="0"/>
                        </a:spcAft>
                      </a:pPr>
                      <a:endParaRPr lang="en-US" sz="4000" b="1" smtClean="0">
                        <a:effectLst/>
                        <a:latin typeface="Times New Roman"/>
                        <a:ea typeface="Times New Roman"/>
                        <a:cs typeface="Carlito"/>
                      </a:endParaRPr>
                    </a:p>
                    <a:p>
                      <a:pPr marL="648970" marR="654685" algn="ctr">
                        <a:lnSpc>
                          <a:spcPts val="1175"/>
                        </a:lnSpc>
                        <a:spcBef>
                          <a:spcPts val="1025"/>
                        </a:spcBef>
                        <a:spcAft>
                          <a:spcPts val="0"/>
                        </a:spcAft>
                      </a:pPr>
                      <a:r>
                        <a:rPr lang="en-US" sz="4000" b="1" smtClean="0">
                          <a:effectLst/>
                          <a:latin typeface="Times New Roman"/>
                          <a:ea typeface="Times New Roman"/>
                          <a:cs typeface="Carlito"/>
                        </a:rPr>
                        <a:t>2022/23</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hMerge="1">
                  <a:txBody>
                    <a:bodyPr/>
                    <a:lstStyle/>
                    <a:p>
                      <a:endParaRPr lang="en-US"/>
                    </a:p>
                  </a:txBody>
                  <a:tcPr/>
                </a:tc>
                <a:tc rowSpan="2" gridSpan="2">
                  <a:txBody>
                    <a:bodyPr/>
                    <a:lstStyle/>
                    <a:p>
                      <a:pPr marL="0" marR="0">
                        <a:lnSpc>
                          <a:spcPct val="115000"/>
                        </a:lnSpc>
                        <a:spcBef>
                          <a:spcPts val="15"/>
                        </a:spcBef>
                        <a:spcAft>
                          <a:spcPts val="0"/>
                        </a:spcAft>
                      </a:pPr>
                      <a:r>
                        <a:rPr lang="en-US" sz="4000" i="1" dirty="0">
                          <a:effectLst/>
                          <a:latin typeface="Times New Roman"/>
                          <a:ea typeface="Times New Roman"/>
                          <a:cs typeface="Carlito"/>
                        </a:rPr>
                        <a:t> </a:t>
                      </a:r>
                      <a:endParaRPr lang="en-US" sz="4000" dirty="0">
                        <a:effectLst/>
                        <a:latin typeface="Carlito"/>
                        <a:ea typeface="Carlito"/>
                        <a:cs typeface="Carlito"/>
                      </a:endParaRPr>
                    </a:p>
                    <a:p>
                      <a:pPr marL="693420" marR="680720" algn="ctr">
                        <a:lnSpc>
                          <a:spcPct val="115000"/>
                        </a:lnSpc>
                        <a:spcBef>
                          <a:spcPts val="0"/>
                        </a:spcBef>
                        <a:spcAft>
                          <a:spcPts val="0"/>
                        </a:spcAft>
                      </a:pPr>
                      <a:endParaRPr lang="en-US" sz="4000" b="1" dirty="0" smtClean="0">
                        <a:effectLst/>
                        <a:latin typeface="Times New Roman"/>
                        <a:ea typeface="Times New Roman"/>
                        <a:cs typeface="Carlito"/>
                      </a:endParaRPr>
                    </a:p>
                    <a:p>
                      <a:pPr marL="693420" marR="680720" algn="ctr">
                        <a:lnSpc>
                          <a:spcPct val="115000"/>
                        </a:lnSpc>
                        <a:spcBef>
                          <a:spcPts val="0"/>
                        </a:spcBef>
                        <a:spcAft>
                          <a:spcPts val="0"/>
                        </a:spcAft>
                      </a:pPr>
                      <a:r>
                        <a:rPr lang="en-US" sz="4000" b="1" dirty="0" smtClean="0">
                          <a:effectLst/>
                          <a:latin typeface="Times New Roman"/>
                          <a:ea typeface="Times New Roman"/>
                          <a:cs typeface="Carlito"/>
                        </a:rPr>
                        <a:t>%</a:t>
                      </a:r>
                      <a:r>
                        <a:rPr lang="en-US" sz="4000" b="1" spc="60" dirty="0" smtClean="0">
                          <a:effectLst/>
                          <a:latin typeface="Times New Roman"/>
                          <a:ea typeface="Times New Roman"/>
                          <a:cs typeface="Carlito"/>
                        </a:rPr>
                        <a:t> </a:t>
                      </a:r>
                      <a:r>
                        <a:rPr lang="en-US" sz="4000" b="1" dirty="0">
                          <a:effectLst/>
                          <a:latin typeface="Times New Roman"/>
                          <a:ea typeface="Times New Roman"/>
                          <a:cs typeface="Carlito"/>
                        </a:rPr>
                        <a:t>Change</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rowSpan="2" hMerge="1">
                  <a:txBody>
                    <a:bodyPr/>
                    <a:lstStyle/>
                    <a:p>
                      <a:endParaRPr lang="en-US"/>
                    </a:p>
                  </a:txBody>
                  <a:tcPr/>
                </a:tc>
              </a:tr>
              <a:tr h="2114915">
                <a:tc vMerge="1">
                  <a:txBody>
                    <a:bodyPr/>
                    <a:lstStyle/>
                    <a:p>
                      <a:endParaRPr lang="en-US"/>
                    </a:p>
                  </a:txBody>
                  <a:tcPr/>
                </a:tc>
                <a:tc>
                  <a:txBody>
                    <a:bodyPr/>
                    <a:lstStyle/>
                    <a:p>
                      <a:pPr marL="274955" marR="286385" algn="ctr">
                        <a:lnSpc>
                          <a:spcPts val="1260"/>
                        </a:lnSpc>
                        <a:spcBef>
                          <a:spcPts val="510"/>
                        </a:spcBef>
                        <a:spcAft>
                          <a:spcPts val="0"/>
                        </a:spcAft>
                      </a:pPr>
                      <a:endParaRPr lang="en-US" sz="4000" b="1" i="1" dirty="0" smtClean="0">
                        <a:effectLst/>
                        <a:latin typeface="Times New Roman"/>
                        <a:ea typeface="Times New Roman"/>
                        <a:cs typeface="Carlito"/>
                      </a:endParaRPr>
                    </a:p>
                    <a:p>
                      <a:pPr marL="274955" marR="286385" algn="ctr">
                        <a:lnSpc>
                          <a:spcPts val="1260"/>
                        </a:lnSpc>
                        <a:spcBef>
                          <a:spcPts val="510"/>
                        </a:spcBef>
                        <a:spcAft>
                          <a:spcPts val="0"/>
                        </a:spcAft>
                      </a:pPr>
                      <a:endParaRPr lang="en-US" sz="4000" b="1" i="1" dirty="0" smtClean="0">
                        <a:effectLst/>
                        <a:latin typeface="Times New Roman"/>
                        <a:ea typeface="Times New Roman"/>
                        <a:cs typeface="Carlito"/>
                      </a:endParaRPr>
                    </a:p>
                    <a:p>
                      <a:pPr marL="274955" marR="286385" algn="ctr">
                        <a:lnSpc>
                          <a:spcPts val="1260"/>
                        </a:lnSpc>
                        <a:spcBef>
                          <a:spcPts val="510"/>
                        </a:spcBef>
                        <a:spcAft>
                          <a:spcPts val="0"/>
                        </a:spcAft>
                      </a:pPr>
                      <a:endParaRPr lang="en-US" sz="4000" b="1" i="1" dirty="0" smtClean="0">
                        <a:effectLst/>
                        <a:latin typeface="Times New Roman"/>
                        <a:ea typeface="Times New Roman"/>
                        <a:cs typeface="Carlito"/>
                      </a:endParaRPr>
                    </a:p>
                    <a:p>
                      <a:pPr marL="274955" marR="286385" algn="ctr">
                        <a:lnSpc>
                          <a:spcPts val="1260"/>
                        </a:lnSpc>
                        <a:spcBef>
                          <a:spcPts val="510"/>
                        </a:spcBef>
                        <a:spcAft>
                          <a:spcPts val="0"/>
                        </a:spcAft>
                      </a:pPr>
                      <a:endParaRPr lang="en-US" sz="4000" b="1" i="1" dirty="0" smtClean="0">
                        <a:effectLst/>
                        <a:latin typeface="Times New Roman"/>
                        <a:ea typeface="Times New Roman"/>
                        <a:cs typeface="Carlito"/>
                      </a:endParaRPr>
                    </a:p>
                    <a:p>
                      <a:pPr marL="274955" marR="286385" algn="ctr">
                        <a:lnSpc>
                          <a:spcPts val="1260"/>
                        </a:lnSpc>
                        <a:spcBef>
                          <a:spcPts val="510"/>
                        </a:spcBef>
                        <a:spcAft>
                          <a:spcPts val="0"/>
                        </a:spcAft>
                      </a:pPr>
                      <a:endParaRPr lang="en-US" sz="4000" b="1" i="1" dirty="0" smtClean="0">
                        <a:effectLst/>
                        <a:latin typeface="Times New Roman"/>
                        <a:ea typeface="Times New Roman"/>
                        <a:cs typeface="Carlito"/>
                      </a:endParaRPr>
                    </a:p>
                    <a:p>
                      <a:pPr marL="274955" marR="286385" algn="ctr">
                        <a:lnSpc>
                          <a:spcPts val="1260"/>
                        </a:lnSpc>
                        <a:spcBef>
                          <a:spcPts val="510"/>
                        </a:spcBef>
                        <a:spcAft>
                          <a:spcPts val="0"/>
                        </a:spcAft>
                      </a:pPr>
                      <a:r>
                        <a:rPr lang="en-US" sz="4000" b="1" i="1" dirty="0" smtClean="0">
                          <a:effectLst/>
                          <a:latin typeface="Times New Roman"/>
                          <a:ea typeface="Times New Roman"/>
                          <a:cs typeface="Carlito"/>
                        </a:rPr>
                        <a:t>QIV</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30035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30035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30035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30035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30035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300355" marR="300990" algn="ctr">
                        <a:lnSpc>
                          <a:spcPts val="1260"/>
                        </a:lnSpc>
                        <a:spcBef>
                          <a:spcPts val="510"/>
                        </a:spcBef>
                        <a:spcAft>
                          <a:spcPts val="0"/>
                        </a:spcAft>
                      </a:pPr>
                      <a:r>
                        <a:rPr lang="en-US" sz="4000" b="1" i="1" dirty="0" smtClean="0">
                          <a:effectLst/>
                          <a:latin typeface="Times New Roman"/>
                          <a:ea typeface="Times New Roman"/>
                          <a:cs typeface="Carlito"/>
                        </a:rPr>
                        <a:t>Q</a:t>
                      </a:r>
                      <a:r>
                        <a:rPr lang="en-US" sz="4000" b="1" i="1" baseline="0" dirty="0" smtClean="0">
                          <a:effectLst/>
                          <a:latin typeface="Times New Roman"/>
                          <a:ea typeface="Times New Roman"/>
                          <a:cs typeface="Carlito"/>
                        </a:rPr>
                        <a:t> </a:t>
                      </a:r>
                      <a:r>
                        <a:rPr lang="en-US" sz="4000" b="1" i="1" dirty="0" smtClean="0">
                          <a:effectLst/>
                          <a:latin typeface="Times New Roman"/>
                          <a:ea typeface="Times New Roman"/>
                          <a:cs typeface="Carlito"/>
                        </a:rPr>
                        <a:t>III</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28892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28892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28892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28892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288925" marR="300990" algn="ctr">
                        <a:lnSpc>
                          <a:spcPts val="1260"/>
                        </a:lnSpc>
                        <a:spcBef>
                          <a:spcPts val="510"/>
                        </a:spcBef>
                        <a:spcAft>
                          <a:spcPts val="0"/>
                        </a:spcAft>
                      </a:pPr>
                      <a:endParaRPr lang="en-US" sz="4000" b="1" i="1" dirty="0" smtClean="0">
                        <a:effectLst/>
                        <a:latin typeface="Times New Roman"/>
                        <a:ea typeface="Times New Roman"/>
                        <a:cs typeface="Carlito"/>
                      </a:endParaRPr>
                    </a:p>
                    <a:p>
                      <a:pPr marL="288925" marR="300990" algn="ctr">
                        <a:lnSpc>
                          <a:spcPts val="1260"/>
                        </a:lnSpc>
                        <a:spcBef>
                          <a:spcPts val="510"/>
                        </a:spcBef>
                        <a:spcAft>
                          <a:spcPts val="0"/>
                        </a:spcAft>
                      </a:pPr>
                      <a:r>
                        <a:rPr lang="en-US" sz="4000" b="1" i="1" dirty="0" smtClean="0">
                          <a:effectLst/>
                          <a:latin typeface="Times New Roman"/>
                          <a:ea typeface="Times New Roman"/>
                          <a:cs typeface="Carlito"/>
                        </a:rPr>
                        <a:t>QIV</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gridSpan="2" vMerge="1">
                  <a:txBody>
                    <a:bodyPr/>
                    <a:lstStyle/>
                    <a:p>
                      <a:endParaRPr lang="en-US"/>
                    </a:p>
                  </a:txBody>
                  <a:tcPr/>
                </a:tc>
                <a:tc hMerge="1" vMerge="1">
                  <a:txBody>
                    <a:bodyPr/>
                    <a:lstStyle/>
                    <a:p>
                      <a:endParaRPr lang="en-US"/>
                    </a:p>
                  </a:txBody>
                  <a:tcPr/>
                </a:tc>
              </a:tr>
              <a:tr h="2685685">
                <a:tc vMerge="1">
                  <a:txBody>
                    <a:bodyPr/>
                    <a:lstStyle/>
                    <a:p>
                      <a:endParaRPr lang="en-US"/>
                    </a:p>
                  </a:txBody>
                  <a:tcPr/>
                </a:tc>
                <a:tc>
                  <a:txBody>
                    <a:bodyPr/>
                    <a:lstStyle/>
                    <a:p>
                      <a:pPr marL="0" marR="11430" algn="ctr">
                        <a:lnSpc>
                          <a:spcPts val="1265"/>
                        </a:lnSpc>
                        <a:spcBef>
                          <a:spcPts val="80"/>
                        </a:spcBef>
                        <a:spcAft>
                          <a:spcPts val="0"/>
                        </a:spcAft>
                      </a:pPr>
                      <a:endParaRPr lang="en-US" sz="4000" b="1" i="1" dirty="0" smtClean="0">
                        <a:effectLst/>
                        <a:latin typeface="Times New Roman"/>
                        <a:ea typeface="Times New Roman"/>
                        <a:cs typeface="Carlito"/>
                      </a:endParaRPr>
                    </a:p>
                    <a:p>
                      <a:pPr marL="0" marR="11430" algn="ctr">
                        <a:lnSpc>
                          <a:spcPts val="1265"/>
                        </a:lnSpc>
                        <a:spcBef>
                          <a:spcPts val="80"/>
                        </a:spcBef>
                        <a:spcAft>
                          <a:spcPts val="0"/>
                        </a:spcAft>
                      </a:pPr>
                      <a:endParaRPr lang="en-US" sz="4000" b="1" i="1" dirty="0" smtClean="0">
                        <a:effectLst/>
                        <a:latin typeface="Times New Roman"/>
                        <a:ea typeface="Times New Roman"/>
                        <a:cs typeface="Carlito"/>
                      </a:endParaRPr>
                    </a:p>
                    <a:p>
                      <a:pPr marL="0" marR="11430" algn="ctr">
                        <a:lnSpc>
                          <a:spcPts val="1265"/>
                        </a:lnSpc>
                        <a:spcBef>
                          <a:spcPts val="80"/>
                        </a:spcBef>
                        <a:spcAft>
                          <a:spcPts val="0"/>
                        </a:spcAft>
                      </a:pPr>
                      <a:endParaRPr lang="en-US" sz="4000" b="1" i="1" dirty="0" smtClean="0">
                        <a:effectLst/>
                        <a:latin typeface="Times New Roman"/>
                        <a:ea typeface="Times New Roman"/>
                        <a:cs typeface="Carlito"/>
                      </a:endParaRPr>
                    </a:p>
                    <a:p>
                      <a:pPr marL="0" marR="11430" algn="ctr">
                        <a:lnSpc>
                          <a:spcPts val="1265"/>
                        </a:lnSpc>
                        <a:spcBef>
                          <a:spcPts val="80"/>
                        </a:spcBef>
                        <a:spcAft>
                          <a:spcPts val="0"/>
                        </a:spcAft>
                      </a:pPr>
                      <a:r>
                        <a:rPr lang="en-US" sz="4000" b="1" i="1" dirty="0" smtClean="0">
                          <a:effectLst/>
                          <a:latin typeface="Times New Roman"/>
                          <a:ea typeface="Times New Roman"/>
                          <a:cs typeface="Carlito"/>
                        </a:rPr>
                        <a:t>A</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r>
                        <a:rPr lang="en-US" sz="4000" b="1" i="1" dirty="0" smtClean="0">
                          <a:effectLst/>
                          <a:latin typeface="Times New Roman"/>
                          <a:ea typeface="Times New Roman"/>
                          <a:cs typeface="Carlito"/>
                        </a:rPr>
                        <a:t>B</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endParaRPr lang="en-US" sz="4000" b="1" i="1" dirty="0" smtClean="0">
                        <a:effectLst/>
                        <a:latin typeface="Times New Roman"/>
                        <a:ea typeface="Times New Roman"/>
                        <a:cs typeface="Carlito"/>
                      </a:endParaRPr>
                    </a:p>
                    <a:p>
                      <a:pPr marL="0" marR="12065" algn="ctr">
                        <a:lnSpc>
                          <a:spcPts val="1265"/>
                        </a:lnSpc>
                        <a:spcBef>
                          <a:spcPts val="80"/>
                        </a:spcBef>
                        <a:spcAft>
                          <a:spcPts val="0"/>
                        </a:spcAft>
                      </a:pPr>
                      <a:r>
                        <a:rPr lang="en-US" sz="4000" b="1" i="1" dirty="0" smtClean="0">
                          <a:effectLst/>
                          <a:latin typeface="Times New Roman"/>
                          <a:ea typeface="Times New Roman"/>
                          <a:cs typeface="Carlito"/>
                        </a:rPr>
                        <a:t>C</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357505" marR="361950" algn="ctr">
                        <a:lnSpc>
                          <a:spcPts val="1265"/>
                        </a:lnSpc>
                        <a:spcBef>
                          <a:spcPts val="80"/>
                        </a:spcBef>
                        <a:spcAft>
                          <a:spcPts val="0"/>
                        </a:spcAft>
                      </a:pPr>
                      <a:endParaRPr lang="en-US" sz="4000" b="1" i="1" dirty="0" smtClean="0">
                        <a:effectLst/>
                        <a:latin typeface="Times New Roman"/>
                        <a:ea typeface="Times New Roman"/>
                        <a:cs typeface="Carlito"/>
                      </a:endParaRPr>
                    </a:p>
                    <a:p>
                      <a:pPr marL="357505" marR="361950" algn="ctr">
                        <a:lnSpc>
                          <a:spcPts val="1265"/>
                        </a:lnSpc>
                        <a:spcBef>
                          <a:spcPts val="80"/>
                        </a:spcBef>
                        <a:spcAft>
                          <a:spcPts val="0"/>
                        </a:spcAft>
                      </a:pPr>
                      <a:endParaRPr lang="en-US" sz="4000" b="1" i="1" dirty="0" smtClean="0">
                        <a:effectLst/>
                        <a:latin typeface="Times New Roman"/>
                        <a:ea typeface="Times New Roman"/>
                        <a:cs typeface="Carlito"/>
                      </a:endParaRPr>
                    </a:p>
                    <a:p>
                      <a:pPr marL="357505" marR="361950" algn="ctr">
                        <a:lnSpc>
                          <a:spcPts val="1265"/>
                        </a:lnSpc>
                        <a:spcBef>
                          <a:spcPts val="80"/>
                        </a:spcBef>
                        <a:spcAft>
                          <a:spcPts val="0"/>
                        </a:spcAft>
                      </a:pPr>
                      <a:endParaRPr lang="en-US" sz="4000" b="1" i="1" dirty="0" smtClean="0">
                        <a:effectLst/>
                        <a:latin typeface="Times New Roman"/>
                        <a:ea typeface="Times New Roman"/>
                        <a:cs typeface="Carlito"/>
                      </a:endParaRPr>
                    </a:p>
                    <a:p>
                      <a:pPr marL="357505" marR="361950" algn="ctr">
                        <a:lnSpc>
                          <a:spcPts val="1265"/>
                        </a:lnSpc>
                        <a:spcBef>
                          <a:spcPts val="80"/>
                        </a:spcBef>
                        <a:spcAft>
                          <a:spcPts val="0"/>
                        </a:spcAft>
                      </a:pPr>
                      <a:r>
                        <a:rPr lang="en-US" sz="4000" b="1" i="1" dirty="0" smtClean="0">
                          <a:effectLst/>
                          <a:latin typeface="Times New Roman"/>
                          <a:ea typeface="Times New Roman"/>
                          <a:cs typeface="Carlito"/>
                        </a:rPr>
                        <a:t>D=C/A</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228600" marR="0">
                        <a:lnSpc>
                          <a:spcPts val="1265"/>
                        </a:lnSpc>
                        <a:spcBef>
                          <a:spcPts val="80"/>
                        </a:spcBef>
                        <a:spcAft>
                          <a:spcPts val="0"/>
                        </a:spcAft>
                      </a:pPr>
                      <a:endParaRPr lang="en-US" sz="4000" b="1" i="1" dirty="0" smtClean="0">
                        <a:effectLst/>
                        <a:latin typeface="Times New Roman"/>
                        <a:ea typeface="Times New Roman"/>
                        <a:cs typeface="Carlito"/>
                      </a:endParaRPr>
                    </a:p>
                    <a:p>
                      <a:pPr marL="228600" marR="0">
                        <a:lnSpc>
                          <a:spcPts val="1265"/>
                        </a:lnSpc>
                        <a:spcBef>
                          <a:spcPts val="80"/>
                        </a:spcBef>
                        <a:spcAft>
                          <a:spcPts val="0"/>
                        </a:spcAft>
                      </a:pPr>
                      <a:endParaRPr lang="en-US" sz="4000" b="1" i="1" dirty="0" smtClean="0">
                        <a:effectLst/>
                        <a:latin typeface="Times New Roman"/>
                        <a:ea typeface="Times New Roman"/>
                        <a:cs typeface="Carlito"/>
                      </a:endParaRPr>
                    </a:p>
                    <a:p>
                      <a:pPr marL="228600" marR="0">
                        <a:lnSpc>
                          <a:spcPts val="1265"/>
                        </a:lnSpc>
                        <a:spcBef>
                          <a:spcPts val="80"/>
                        </a:spcBef>
                        <a:spcAft>
                          <a:spcPts val="0"/>
                        </a:spcAft>
                      </a:pPr>
                      <a:endParaRPr lang="en-US" sz="4000" b="1" i="1" dirty="0" smtClean="0">
                        <a:effectLst/>
                        <a:latin typeface="Times New Roman"/>
                        <a:ea typeface="Times New Roman"/>
                        <a:cs typeface="Carlito"/>
                      </a:endParaRPr>
                    </a:p>
                    <a:p>
                      <a:pPr marL="228600" marR="0">
                        <a:lnSpc>
                          <a:spcPts val="1265"/>
                        </a:lnSpc>
                        <a:spcBef>
                          <a:spcPts val="80"/>
                        </a:spcBef>
                        <a:spcAft>
                          <a:spcPts val="0"/>
                        </a:spcAft>
                      </a:pPr>
                      <a:r>
                        <a:rPr lang="en-US" sz="4000" b="1" i="1" dirty="0" smtClean="0">
                          <a:effectLst/>
                          <a:latin typeface="Times New Roman"/>
                          <a:ea typeface="Times New Roman"/>
                          <a:cs typeface="Carlito"/>
                        </a:rPr>
                        <a:t>E=C/B</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r>
              <a:tr h="1705577">
                <a:tc>
                  <a:txBody>
                    <a:bodyPr/>
                    <a:lstStyle/>
                    <a:p>
                      <a:pPr marL="22225" marR="0">
                        <a:lnSpc>
                          <a:spcPts val="1180"/>
                        </a:lnSpc>
                        <a:spcBef>
                          <a:spcPts val="850"/>
                        </a:spcBef>
                        <a:spcAft>
                          <a:spcPts val="0"/>
                        </a:spcAft>
                      </a:pPr>
                      <a:r>
                        <a:rPr lang="en-US" sz="4000" i="1" dirty="0">
                          <a:effectLst/>
                          <a:latin typeface="Times New Roman"/>
                          <a:ea typeface="Times New Roman"/>
                          <a:cs typeface="Carlito"/>
                        </a:rPr>
                        <a:t>Total</a:t>
                      </a:r>
                      <a:r>
                        <a:rPr lang="en-US" sz="4000" i="1" spc="75" dirty="0">
                          <a:effectLst/>
                          <a:latin typeface="Times New Roman"/>
                          <a:ea typeface="Times New Roman"/>
                          <a:cs typeface="Carlito"/>
                        </a:rPr>
                        <a:t> </a:t>
                      </a:r>
                      <a:r>
                        <a:rPr lang="en-US" sz="4000" i="1" dirty="0">
                          <a:effectLst/>
                          <a:latin typeface="Times New Roman"/>
                          <a:ea typeface="Times New Roman"/>
                          <a:cs typeface="Carlito"/>
                        </a:rPr>
                        <a:t>Capital</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50"/>
                        </a:spcBef>
                        <a:spcAft>
                          <a:spcPts val="0"/>
                        </a:spcAft>
                      </a:pPr>
                      <a:r>
                        <a:rPr lang="en-US" sz="4000" dirty="0">
                          <a:effectLst/>
                          <a:latin typeface="Times New Roman"/>
                          <a:ea typeface="Times New Roman"/>
                          <a:cs typeface="Carlito"/>
                        </a:rPr>
                        <a:t>12,079,853.6</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50"/>
                        </a:spcBef>
                        <a:spcAft>
                          <a:spcPts val="0"/>
                        </a:spcAft>
                      </a:pPr>
                      <a:r>
                        <a:rPr lang="en-US" sz="4000" dirty="0">
                          <a:effectLst/>
                          <a:latin typeface="Times New Roman"/>
                          <a:ea typeface="Times New Roman"/>
                          <a:cs typeface="Carlito"/>
                        </a:rPr>
                        <a:t>13,504,257.2</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50"/>
                        </a:spcBef>
                        <a:spcAft>
                          <a:spcPts val="0"/>
                        </a:spcAft>
                      </a:pPr>
                      <a:r>
                        <a:rPr lang="en-US" sz="4000">
                          <a:effectLst/>
                          <a:latin typeface="Times New Roman"/>
                          <a:ea typeface="Times New Roman"/>
                          <a:cs typeface="Carlito"/>
                        </a:rPr>
                        <a:t>9,597,910.0</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8255" algn="r">
                        <a:lnSpc>
                          <a:spcPts val="1180"/>
                        </a:lnSpc>
                        <a:spcBef>
                          <a:spcPts val="850"/>
                        </a:spcBef>
                        <a:spcAft>
                          <a:spcPts val="0"/>
                        </a:spcAft>
                      </a:pPr>
                      <a:r>
                        <a:rPr lang="en-US" sz="4000" dirty="0">
                          <a:effectLst/>
                          <a:latin typeface="Times New Roman"/>
                          <a:ea typeface="Times New Roman"/>
                          <a:cs typeface="Carlito"/>
                        </a:rPr>
                        <a:t>-20.5</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255" algn="r">
                        <a:lnSpc>
                          <a:spcPts val="1180"/>
                        </a:lnSpc>
                        <a:spcBef>
                          <a:spcPts val="850"/>
                        </a:spcBef>
                        <a:spcAft>
                          <a:spcPts val="0"/>
                        </a:spcAft>
                      </a:pPr>
                      <a:r>
                        <a:rPr lang="en-US" sz="4000" dirty="0">
                          <a:effectLst/>
                          <a:latin typeface="Times New Roman"/>
                          <a:ea typeface="Times New Roman"/>
                          <a:cs typeface="Carlito"/>
                        </a:rPr>
                        <a:t>-28.9</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840">
                <a:tc>
                  <a:txBody>
                    <a:bodyPr/>
                    <a:lstStyle/>
                    <a:p>
                      <a:pPr marL="22225" marR="0">
                        <a:lnSpc>
                          <a:spcPts val="1175"/>
                        </a:lnSpc>
                        <a:spcBef>
                          <a:spcPts val="850"/>
                        </a:spcBef>
                        <a:spcAft>
                          <a:spcPts val="0"/>
                        </a:spcAft>
                      </a:pPr>
                      <a:r>
                        <a:rPr lang="en-US" sz="4000" i="1">
                          <a:effectLst/>
                          <a:latin typeface="Times New Roman"/>
                          <a:ea typeface="Times New Roman"/>
                          <a:cs typeface="Carlito"/>
                        </a:rPr>
                        <a:t>Saving</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dirty="0">
                          <a:effectLst/>
                          <a:latin typeface="Times New Roman"/>
                          <a:ea typeface="Times New Roman"/>
                          <a:cs typeface="Carlito"/>
                        </a:rPr>
                        <a:t>21,670,882.0</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a:effectLst/>
                          <a:latin typeface="Times New Roman"/>
                          <a:ea typeface="Times New Roman"/>
                          <a:cs typeface="Carlito"/>
                        </a:rPr>
                        <a:t>24,000,707.5</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a:effectLst/>
                          <a:latin typeface="Times New Roman"/>
                          <a:ea typeface="Times New Roman"/>
                          <a:cs typeface="Carlito"/>
                        </a:rPr>
                        <a:t>27,903,518.7</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8255" algn="r">
                        <a:lnSpc>
                          <a:spcPts val="1175"/>
                        </a:lnSpc>
                        <a:spcBef>
                          <a:spcPts val="850"/>
                        </a:spcBef>
                        <a:spcAft>
                          <a:spcPts val="0"/>
                        </a:spcAft>
                      </a:pPr>
                      <a:r>
                        <a:rPr lang="en-US" sz="4000">
                          <a:effectLst/>
                          <a:latin typeface="Times New Roman"/>
                          <a:ea typeface="Times New Roman"/>
                          <a:cs typeface="Carlito"/>
                        </a:rPr>
                        <a:t>28.8</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255" algn="r">
                        <a:lnSpc>
                          <a:spcPts val="1175"/>
                        </a:lnSpc>
                        <a:spcBef>
                          <a:spcPts val="850"/>
                        </a:spcBef>
                        <a:spcAft>
                          <a:spcPts val="0"/>
                        </a:spcAft>
                      </a:pPr>
                      <a:r>
                        <a:rPr lang="en-US" sz="4000" dirty="0">
                          <a:effectLst/>
                          <a:latin typeface="Times New Roman"/>
                          <a:ea typeface="Times New Roman"/>
                          <a:cs typeface="Carlito"/>
                        </a:rPr>
                        <a:t>16.3</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577">
                <a:tc>
                  <a:txBody>
                    <a:bodyPr/>
                    <a:lstStyle/>
                    <a:p>
                      <a:pPr marL="22225" marR="0">
                        <a:lnSpc>
                          <a:spcPts val="1180"/>
                        </a:lnSpc>
                        <a:spcBef>
                          <a:spcPts val="80"/>
                        </a:spcBef>
                        <a:spcAft>
                          <a:spcPts val="0"/>
                        </a:spcAft>
                      </a:pPr>
                      <a:r>
                        <a:rPr lang="en-US" sz="4000" i="1">
                          <a:effectLst/>
                          <a:latin typeface="Times New Roman"/>
                          <a:ea typeface="Times New Roman"/>
                          <a:cs typeface="Carlito"/>
                        </a:rPr>
                        <a:t>Credit</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0"/>
                        </a:spcBef>
                        <a:spcAft>
                          <a:spcPts val="0"/>
                        </a:spcAft>
                      </a:pPr>
                      <a:r>
                        <a:rPr lang="en-US" sz="4000">
                          <a:effectLst/>
                          <a:latin typeface="Times New Roman"/>
                          <a:ea typeface="Times New Roman"/>
                          <a:cs typeface="Carlito"/>
                        </a:rPr>
                        <a:t>31,654,784.3</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0"/>
                        </a:spcBef>
                        <a:spcAft>
                          <a:spcPts val="0"/>
                        </a:spcAft>
                      </a:pPr>
                      <a:r>
                        <a:rPr lang="en-US" sz="4000">
                          <a:effectLst/>
                          <a:latin typeface="Times New Roman"/>
                          <a:ea typeface="Times New Roman"/>
                          <a:cs typeface="Carlito"/>
                        </a:rPr>
                        <a:t>36,265,195.4</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80"/>
                        </a:lnSpc>
                        <a:spcBef>
                          <a:spcPts val="80"/>
                        </a:spcBef>
                        <a:spcAft>
                          <a:spcPts val="0"/>
                        </a:spcAft>
                      </a:pPr>
                      <a:r>
                        <a:rPr lang="en-US" sz="4000">
                          <a:effectLst/>
                          <a:latin typeface="Times New Roman"/>
                          <a:ea typeface="Times New Roman"/>
                          <a:cs typeface="Carlito"/>
                        </a:rPr>
                        <a:t>39,171,342.4</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8255" algn="r">
                        <a:lnSpc>
                          <a:spcPts val="1180"/>
                        </a:lnSpc>
                        <a:spcBef>
                          <a:spcPts val="80"/>
                        </a:spcBef>
                        <a:spcAft>
                          <a:spcPts val="0"/>
                        </a:spcAft>
                      </a:pPr>
                      <a:r>
                        <a:rPr lang="en-US" sz="4000">
                          <a:effectLst/>
                          <a:latin typeface="Times New Roman"/>
                          <a:ea typeface="Times New Roman"/>
                          <a:cs typeface="Carlito"/>
                        </a:rPr>
                        <a:t>23.7</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255" algn="r">
                        <a:lnSpc>
                          <a:spcPts val="1180"/>
                        </a:lnSpc>
                        <a:spcBef>
                          <a:spcPts val="80"/>
                        </a:spcBef>
                        <a:spcAft>
                          <a:spcPts val="0"/>
                        </a:spcAft>
                      </a:pPr>
                      <a:r>
                        <a:rPr lang="en-US" sz="4000" dirty="0">
                          <a:effectLst/>
                          <a:latin typeface="Times New Roman"/>
                          <a:ea typeface="Times New Roman"/>
                          <a:cs typeface="Carlito"/>
                        </a:rPr>
                        <a:t>8.0</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577">
                <a:tc>
                  <a:txBody>
                    <a:bodyPr/>
                    <a:lstStyle/>
                    <a:p>
                      <a:pPr marL="22225" marR="0">
                        <a:lnSpc>
                          <a:spcPts val="1175"/>
                        </a:lnSpc>
                        <a:spcBef>
                          <a:spcPts val="850"/>
                        </a:spcBef>
                        <a:spcAft>
                          <a:spcPts val="0"/>
                        </a:spcAft>
                      </a:pPr>
                      <a:r>
                        <a:rPr lang="en-US" sz="4000" i="1">
                          <a:effectLst/>
                          <a:latin typeface="Times New Roman"/>
                          <a:ea typeface="Times New Roman"/>
                          <a:cs typeface="Carlito"/>
                        </a:rPr>
                        <a:t>Total</a:t>
                      </a:r>
                      <a:r>
                        <a:rPr lang="en-US" sz="4000" i="1" spc="20">
                          <a:effectLst/>
                          <a:latin typeface="Times New Roman"/>
                          <a:ea typeface="Times New Roman"/>
                          <a:cs typeface="Carlito"/>
                        </a:rPr>
                        <a:t> </a:t>
                      </a:r>
                      <a:r>
                        <a:rPr lang="en-US" sz="4000" i="1">
                          <a:effectLst/>
                          <a:latin typeface="Times New Roman"/>
                          <a:ea typeface="Times New Roman"/>
                          <a:cs typeface="Carlito"/>
                        </a:rPr>
                        <a:t>Assets</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a:effectLst/>
                          <a:latin typeface="Times New Roman"/>
                          <a:ea typeface="Times New Roman"/>
                          <a:cs typeface="Carlito"/>
                        </a:rPr>
                        <a:t>46,129,535.9</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dirty="0">
                          <a:effectLst/>
                          <a:latin typeface="Times New Roman"/>
                          <a:ea typeface="Times New Roman"/>
                          <a:cs typeface="Carlito"/>
                        </a:rPr>
                        <a:t>52,455,915.9</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890" algn="r">
                        <a:lnSpc>
                          <a:spcPts val="1175"/>
                        </a:lnSpc>
                        <a:spcBef>
                          <a:spcPts val="850"/>
                        </a:spcBef>
                        <a:spcAft>
                          <a:spcPts val="0"/>
                        </a:spcAft>
                      </a:pPr>
                      <a:r>
                        <a:rPr lang="en-US" sz="4000">
                          <a:effectLst/>
                          <a:latin typeface="Times New Roman"/>
                          <a:ea typeface="Times New Roman"/>
                          <a:cs typeface="Carlito"/>
                        </a:rPr>
                        <a:t>54,445,035.9</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3"/>
                    </a:solidFill>
                  </a:tcPr>
                </a:tc>
                <a:tc>
                  <a:txBody>
                    <a:bodyPr/>
                    <a:lstStyle/>
                    <a:p>
                      <a:pPr marL="0" marR="8255" algn="r">
                        <a:lnSpc>
                          <a:spcPts val="1175"/>
                        </a:lnSpc>
                        <a:spcBef>
                          <a:spcPts val="850"/>
                        </a:spcBef>
                        <a:spcAft>
                          <a:spcPts val="0"/>
                        </a:spcAft>
                      </a:pPr>
                      <a:r>
                        <a:rPr lang="en-US" sz="4000">
                          <a:effectLst/>
                          <a:latin typeface="Times New Roman"/>
                          <a:ea typeface="Times New Roman"/>
                          <a:cs typeface="Carlito"/>
                        </a:rPr>
                        <a:t>18.0</a:t>
                      </a:r>
                      <a:endParaRPr lang="en-US" sz="400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255" algn="r">
                        <a:lnSpc>
                          <a:spcPts val="1175"/>
                        </a:lnSpc>
                        <a:spcBef>
                          <a:spcPts val="850"/>
                        </a:spcBef>
                        <a:spcAft>
                          <a:spcPts val="0"/>
                        </a:spcAft>
                      </a:pPr>
                      <a:r>
                        <a:rPr lang="en-US" sz="4000" dirty="0">
                          <a:effectLst/>
                          <a:latin typeface="Times New Roman"/>
                          <a:ea typeface="Times New Roman"/>
                          <a:cs typeface="Carlito"/>
                        </a:rPr>
                        <a:t>3.8</a:t>
                      </a:r>
                      <a:endParaRPr lang="en-US" sz="4000" dirty="0">
                        <a:effectLst/>
                        <a:latin typeface="Carlito"/>
                        <a:ea typeface="Carlito"/>
                        <a:cs typeface="Carlito"/>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6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4209694"/>
              </p:ext>
            </p:extLst>
          </p:nvPr>
        </p:nvGraphicFramePr>
        <p:xfrm>
          <a:off x="2889250" y="1212850"/>
          <a:ext cx="16687801" cy="18364200"/>
        </p:xfrm>
        <a:graphic>
          <a:graphicData uri="http://schemas.openxmlformats.org/drawingml/2006/table">
            <a:tbl>
              <a:tblPr firstRow="1" firstCol="1" bandRow="1">
                <a:tableStyleId>{5C22544A-7EE6-4342-B048-85BDC9FD1C3A}</a:tableStyleId>
              </a:tblPr>
              <a:tblGrid>
                <a:gridCol w="1939513"/>
                <a:gridCol w="2416325"/>
                <a:gridCol w="3018184"/>
                <a:gridCol w="4907565"/>
                <a:gridCol w="4406214"/>
              </a:tblGrid>
              <a:tr h="918210">
                <a:tc gridSpan="5">
                  <a:txBody>
                    <a:bodyPr/>
                    <a:lstStyle/>
                    <a:p>
                      <a:pPr marL="0" marR="0" algn="ctr">
                        <a:lnSpc>
                          <a:spcPct val="115000"/>
                        </a:lnSpc>
                        <a:spcBef>
                          <a:spcPts val="0"/>
                        </a:spcBef>
                        <a:spcAft>
                          <a:spcPts val="0"/>
                        </a:spcAft>
                      </a:pPr>
                      <a:r>
                        <a:rPr lang="en-US" sz="3600" dirty="0">
                          <a:effectLst/>
                        </a:rPr>
                        <a:t>Interest Free Banking ( IFB)  industry status </a:t>
                      </a:r>
                      <a:endParaRPr lang="en-US" sz="36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8210">
                <a:tc gridSpan="5">
                  <a:txBody>
                    <a:bodyPr/>
                    <a:lstStyle/>
                    <a:p>
                      <a:pPr marL="0" marR="0" algn="ctr">
                        <a:lnSpc>
                          <a:spcPct val="115000"/>
                        </a:lnSpc>
                        <a:spcBef>
                          <a:spcPts val="0"/>
                        </a:spcBef>
                        <a:spcAft>
                          <a:spcPts val="0"/>
                        </a:spcAft>
                      </a:pPr>
                      <a:r>
                        <a:rPr lang="en-US" sz="3600" dirty="0">
                          <a:effectLst/>
                        </a:rPr>
                        <a:t>As at December 31,2022</a:t>
                      </a:r>
                      <a:endParaRPr lang="en-US" sz="36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8210">
                <a:tc rowSpan="2">
                  <a:txBody>
                    <a:bodyPr/>
                    <a:lstStyle/>
                    <a:p>
                      <a:pPr marL="0" marR="0" algn="ctr">
                        <a:lnSpc>
                          <a:spcPct val="115000"/>
                        </a:lnSpc>
                        <a:spcBef>
                          <a:spcPts val="0"/>
                        </a:spcBef>
                        <a:spcAft>
                          <a:spcPts val="0"/>
                        </a:spcAft>
                      </a:pPr>
                      <a:r>
                        <a:rPr lang="en-US" sz="3600" dirty="0">
                          <a:effectLst/>
                        </a:rPr>
                        <a:t>S/N </a:t>
                      </a:r>
                      <a:endParaRPr lang="en-US" sz="3600" dirty="0">
                        <a:effectLst/>
                        <a:latin typeface="Carlito"/>
                        <a:ea typeface="Carlito"/>
                        <a:cs typeface="Carlito"/>
                      </a:endParaRPr>
                    </a:p>
                  </a:txBody>
                  <a:tcPr marL="68580" marR="68580" marT="0" marB="0" anchor="b"/>
                </a:tc>
                <a:tc rowSpan="2">
                  <a:txBody>
                    <a:bodyPr/>
                    <a:lstStyle/>
                    <a:p>
                      <a:pPr marL="0" marR="0" algn="ctr">
                        <a:lnSpc>
                          <a:spcPct val="115000"/>
                        </a:lnSpc>
                        <a:spcBef>
                          <a:spcPts val="0"/>
                        </a:spcBef>
                        <a:spcAft>
                          <a:spcPts val="0"/>
                        </a:spcAft>
                      </a:pPr>
                      <a:r>
                        <a:rPr lang="en-US" sz="3600" dirty="0">
                          <a:effectLst/>
                        </a:rPr>
                        <a:t>Bank </a:t>
                      </a:r>
                      <a:endParaRPr lang="en-US" sz="3600" dirty="0">
                        <a:effectLst/>
                        <a:latin typeface="Carlito"/>
                        <a:ea typeface="Carlito"/>
                        <a:cs typeface="Carlito"/>
                      </a:endParaRPr>
                    </a:p>
                  </a:txBody>
                  <a:tcPr marL="68580" marR="68580" marT="0" marB="0" anchor="b"/>
                </a:tc>
                <a:tc gridSpan="2">
                  <a:txBody>
                    <a:bodyPr/>
                    <a:lstStyle/>
                    <a:p>
                      <a:pPr marL="0" marR="0" algn="ctr">
                        <a:lnSpc>
                          <a:spcPct val="115000"/>
                        </a:lnSpc>
                        <a:spcBef>
                          <a:spcPts val="0"/>
                        </a:spcBef>
                        <a:spcAft>
                          <a:spcPts val="0"/>
                        </a:spcAft>
                      </a:pPr>
                      <a:r>
                        <a:rPr lang="en-US" sz="3600" dirty="0">
                          <a:effectLst/>
                        </a:rPr>
                        <a:t>IFB Deposit </a:t>
                      </a:r>
                      <a:endParaRPr lang="en-US" sz="3600" dirty="0">
                        <a:effectLst/>
                        <a:latin typeface="Carlito"/>
                        <a:ea typeface="Carlito"/>
                        <a:cs typeface="Carlito"/>
                      </a:endParaRPr>
                    </a:p>
                  </a:txBody>
                  <a:tcPr marL="68580" marR="68580"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3600" dirty="0">
                          <a:effectLst/>
                        </a:rPr>
                        <a:t>IFB Financing </a:t>
                      </a:r>
                      <a:endParaRPr lang="en-US" sz="3600" dirty="0">
                        <a:effectLst/>
                        <a:latin typeface="Carlito"/>
                        <a:ea typeface="Carlito"/>
                        <a:cs typeface="Carlito"/>
                      </a:endParaRPr>
                    </a:p>
                  </a:txBody>
                  <a:tcPr marL="68580" marR="68580" marT="0" marB="0" anchor="b"/>
                </a:tc>
              </a:tr>
              <a:tr h="91821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3600" dirty="0">
                          <a:effectLst/>
                        </a:rPr>
                        <a:t>Customer Base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Total Balance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Total Balance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dirty="0">
                          <a:effectLst/>
                        </a:rPr>
                        <a:t>1</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Abay Bank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232,961.00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2,100,000,000.93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1,423,269,395.99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dirty="0">
                          <a:effectLst/>
                        </a:rPr>
                        <a:t>2</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Abyssiniya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1,312,269.00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16,272,564,043.44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2,933,821,133.95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dirty="0">
                          <a:effectLst/>
                        </a:rPr>
                        <a:t>3</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Awash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1,594,055.00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13,411,562,370.00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8,370,836,298.01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a:effectLst/>
                        </a:rPr>
                        <a:t>4</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Amhara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23,480.00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278,797,858.13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No Financing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a:effectLst/>
                        </a:rPr>
                        <a:t>5</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Buna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184,507.00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1,211,477,766.12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44,401,565.07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a:effectLst/>
                        </a:rPr>
                        <a:t>6</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CBE</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5,518,354.00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18,849,660,000.00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13,839,519,596.89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dirty="0">
                          <a:effectLst/>
                        </a:rPr>
                        <a:t>7</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CBO</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2,674,370.00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7,150,405,304.15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16,949,017,954.37 </a:t>
                      </a:r>
                      <a:endParaRPr lang="en-US" sz="3600" dirty="0">
                        <a:effectLst/>
                        <a:latin typeface="Carlito"/>
                        <a:ea typeface="Carlito"/>
                        <a:cs typeface="Carlito"/>
                      </a:endParaRPr>
                    </a:p>
                  </a:txBody>
                  <a:tcPr marL="68580" marR="68580" marT="0" marB="0" anchor="b"/>
                </a:tc>
              </a:tr>
              <a:tr h="1836420">
                <a:tc>
                  <a:txBody>
                    <a:bodyPr/>
                    <a:lstStyle/>
                    <a:p>
                      <a:pPr marL="0" marR="0" algn="r">
                        <a:lnSpc>
                          <a:spcPct val="115000"/>
                        </a:lnSpc>
                        <a:spcBef>
                          <a:spcPts val="0"/>
                        </a:spcBef>
                        <a:spcAft>
                          <a:spcPts val="0"/>
                        </a:spcAft>
                      </a:pPr>
                      <a:r>
                        <a:rPr lang="en-US" sz="3600">
                          <a:effectLst/>
                        </a:rPr>
                        <a:t>8</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Dashin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546,635.00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122,336,170.04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5,070,750,627.40 </a:t>
                      </a:r>
                      <a:endParaRPr lang="en-US" sz="3600" dirty="0">
                        <a:effectLst/>
                        <a:latin typeface="Carlito"/>
                        <a:ea typeface="Carlito"/>
                        <a:cs typeface="Carlito"/>
                      </a:endParaRPr>
                    </a:p>
                  </a:txBody>
                  <a:tcPr marL="68580" marR="68580" marT="0" marB="0" anchor="b"/>
                </a:tc>
              </a:tr>
            </a:tbl>
          </a:graphicData>
        </a:graphic>
      </p:graphicFrame>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79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1972239"/>
              </p:ext>
            </p:extLst>
          </p:nvPr>
        </p:nvGraphicFramePr>
        <p:xfrm>
          <a:off x="2736850" y="1587500"/>
          <a:ext cx="18821401" cy="18516600"/>
        </p:xfrm>
        <a:graphic>
          <a:graphicData uri="http://schemas.openxmlformats.org/drawingml/2006/table">
            <a:tbl>
              <a:tblPr firstRow="1" firstCol="1" bandRow="1">
                <a:tableStyleId>{5C22544A-7EE6-4342-B048-85BDC9FD1C3A}</a:tableStyleId>
              </a:tblPr>
              <a:tblGrid>
                <a:gridCol w="1219200"/>
                <a:gridCol w="3352800"/>
                <a:gridCol w="4671621"/>
                <a:gridCol w="5310579"/>
                <a:gridCol w="4267201"/>
              </a:tblGrid>
              <a:tr h="2057400">
                <a:tc>
                  <a:txBody>
                    <a:bodyPr/>
                    <a:lstStyle/>
                    <a:p>
                      <a:pPr marL="0" marR="0" algn="r">
                        <a:lnSpc>
                          <a:spcPct val="115000"/>
                        </a:lnSpc>
                        <a:spcBef>
                          <a:spcPts val="0"/>
                        </a:spcBef>
                        <a:spcAft>
                          <a:spcPts val="0"/>
                        </a:spcAft>
                      </a:pPr>
                      <a:r>
                        <a:rPr lang="en-US" sz="3600" dirty="0">
                          <a:effectLst/>
                        </a:rPr>
                        <a:t>9</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Debub Global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26,119.00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2,900,000,000.00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No Financing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10</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Hibret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160,000.00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2,367,432,538.00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1,900,000,000.00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11</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Hijira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222,414.00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4,473,000,002.00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1,257,057,954.37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12</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NIB</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378,830.00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7,666,000,002.00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1,240,000,000.00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13</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err="1">
                          <a:effectLst/>
                        </a:rPr>
                        <a:t>Oromia</a:t>
                      </a:r>
                      <a:r>
                        <a:rPr lang="en-US" sz="3600" dirty="0">
                          <a:effectLst/>
                        </a:rPr>
                        <a:t>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946,000.00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342,264,819.00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6,050,000,000.00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14</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Sinqee</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132,687.00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1,800,000,002.00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31,295,061.00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15</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Wegagen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150,000.00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1,800,000,003.00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304,000,000.00 </a:t>
                      </a:r>
                      <a:endParaRPr lang="en-US" sz="3600" dirty="0">
                        <a:effectLst/>
                        <a:latin typeface="Carlito"/>
                        <a:ea typeface="Carlito"/>
                        <a:cs typeface="Carlito"/>
                      </a:endParaRPr>
                    </a:p>
                  </a:txBody>
                  <a:tcPr marL="68580" marR="68580" marT="0" marB="0" anchor="b"/>
                </a:tc>
              </a:tr>
              <a:tr h="2057400">
                <a:tc>
                  <a:txBody>
                    <a:bodyPr/>
                    <a:lstStyle/>
                    <a:p>
                      <a:pPr marL="0" marR="0" algn="r">
                        <a:lnSpc>
                          <a:spcPct val="115000"/>
                        </a:lnSpc>
                        <a:spcBef>
                          <a:spcPts val="0"/>
                        </a:spcBef>
                        <a:spcAft>
                          <a:spcPts val="0"/>
                        </a:spcAft>
                      </a:pPr>
                      <a:r>
                        <a:rPr lang="en-US" sz="3600">
                          <a:effectLst/>
                        </a:rPr>
                        <a:t>16</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Zaman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186,907.00 </a:t>
                      </a:r>
                      <a:endParaRPr lang="en-US" sz="36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a:effectLst/>
                        </a:rPr>
                        <a:t>     3,039,923,162.36 </a:t>
                      </a:r>
                      <a:endParaRPr lang="en-US" sz="360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3600" dirty="0">
                          <a:effectLst/>
                        </a:rPr>
                        <a:t>               1,755,622,046.22 </a:t>
                      </a:r>
                      <a:endParaRPr lang="en-US" sz="3600" dirty="0">
                        <a:effectLst/>
                        <a:latin typeface="Carlito"/>
                        <a:ea typeface="Carlito"/>
                        <a:cs typeface="Carlito"/>
                      </a:endParaRPr>
                    </a:p>
                  </a:txBody>
                  <a:tcPr marL="68580" marR="68580" marT="0" marB="0" anchor="b"/>
                </a:tc>
              </a:tr>
              <a:tr h="2057400">
                <a:tc>
                  <a:txBody>
                    <a:bodyPr/>
                    <a:lstStyle/>
                    <a:p>
                      <a:pPr marL="0" marR="0">
                        <a:lnSpc>
                          <a:spcPct val="115000"/>
                        </a:lnSpc>
                        <a:spcBef>
                          <a:spcPts val="0"/>
                        </a:spcBef>
                        <a:spcAft>
                          <a:spcPts val="0"/>
                        </a:spcAft>
                      </a:pPr>
                      <a:r>
                        <a:rPr lang="en-US" sz="4000" dirty="0">
                          <a:effectLst/>
                        </a:rPr>
                        <a:t> </a:t>
                      </a:r>
                      <a:endParaRPr lang="en-US" sz="40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Total </a:t>
                      </a:r>
                      <a:endParaRPr lang="en-US" sz="40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4000" dirty="0">
                          <a:effectLst/>
                        </a:rPr>
                        <a:t>           14,289,588.00 </a:t>
                      </a:r>
                      <a:endParaRPr lang="en-US" sz="40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4000" dirty="0">
                          <a:effectLst/>
                        </a:rPr>
                        <a:t>   83,785,424,041.17 </a:t>
                      </a:r>
                      <a:endParaRPr lang="en-US" sz="4000" dirty="0">
                        <a:effectLst/>
                        <a:latin typeface="Carlito"/>
                        <a:ea typeface="Carlito"/>
                        <a:cs typeface="Carlito"/>
                      </a:endParaRPr>
                    </a:p>
                  </a:txBody>
                  <a:tcPr marL="68580" marR="68580" marT="0" marB="0" anchor="b"/>
                </a:tc>
                <a:tc>
                  <a:txBody>
                    <a:bodyPr/>
                    <a:lstStyle/>
                    <a:p>
                      <a:pPr marL="0" marR="0" algn="ctr">
                        <a:lnSpc>
                          <a:spcPct val="115000"/>
                        </a:lnSpc>
                        <a:spcBef>
                          <a:spcPts val="0"/>
                        </a:spcBef>
                        <a:spcAft>
                          <a:spcPts val="0"/>
                        </a:spcAft>
                      </a:pPr>
                      <a:r>
                        <a:rPr lang="en-US" sz="4000" dirty="0">
                          <a:effectLst/>
                        </a:rPr>
                        <a:t>             61,169,591,633.27 </a:t>
                      </a:r>
                      <a:endParaRPr lang="en-US" sz="4000" dirty="0">
                        <a:effectLst/>
                        <a:latin typeface="Carlito"/>
                        <a:ea typeface="Carlito"/>
                        <a:cs typeface="Carlito"/>
                      </a:endParaRPr>
                    </a:p>
                  </a:txBody>
                  <a:tcPr marL="68580" marR="68580" marT="0" marB="0" anchor="b"/>
                </a:tc>
              </a:tr>
            </a:tbl>
          </a:graphicData>
        </a:graphic>
      </p:graphicFrame>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7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450" y="679450"/>
            <a:ext cx="16383000" cy="6186309"/>
          </a:xfrm>
          <a:prstGeom prst="rect">
            <a:avLst/>
          </a:prstGeom>
        </p:spPr>
        <p:txBody>
          <a:bodyPr wrap="square">
            <a:spAutoFit/>
          </a:bodyPr>
          <a:lstStyle/>
          <a:p>
            <a:r>
              <a:rPr lang="en-US" sz="4400" b="1" dirty="0" smtClean="0"/>
              <a:t>3.1.3 </a:t>
            </a:r>
            <a:r>
              <a:rPr lang="en-US" sz="4400" b="1" dirty="0"/>
              <a:t>Interest Free Micro Finance </a:t>
            </a:r>
            <a:endParaRPr lang="en-US" sz="4400" dirty="0"/>
          </a:p>
          <a:p>
            <a:r>
              <a:rPr lang="en-US" sz="4400" dirty="0"/>
              <a:t>The establishment initiation of Islamic financial institutions in Ethiopia is not only in the banking sector. However, interest-free microfinance institutions are operating in Ethiopia without adequate legal firework. </a:t>
            </a:r>
            <a:endParaRPr lang="en-US" sz="4400" dirty="0" smtClean="0"/>
          </a:p>
          <a:p>
            <a:endParaRPr lang="en-US" sz="4400" dirty="0"/>
          </a:p>
          <a:p>
            <a:r>
              <a:rPr lang="en-US" sz="4400" dirty="0" smtClean="0"/>
              <a:t>Table </a:t>
            </a:r>
            <a:r>
              <a:rPr lang="en-US" sz="4400" dirty="0"/>
              <a:t>6.shos that   microfinance institutions are providing sharia-compliant microfinance services in the Muslim dominated areas of Ethiopia.</a:t>
            </a:r>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13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8410574"/>
              </p:ext>
            </p:extLst>
          </p:nvPr>
        </p:nvGraphicFramePr>
        <p:xfrm>
          <a:off x="3194050" y="2051050"/>
          <a:ext cx="15767050" cy="12344400"/>
        </p:xfrm>
        <a:graphic>
          <a:graphicData uri="http://schemas.openxmlformats.org/drawingml/2006/table">
            <a:tbl>
              <a:tblPr firstRow="1" firstCol="1" lastRow="1" lastCol="1" bandRow="1" bandCol="1">
                <a:tableStyleId>{5C22544A-7EE6-4342-B048-85BDC9FD1C3A}</a:tableStyleId>
              </a:tblPr>
              <a:tblGrid>
                <a:gridCol w="1532427"/>
                <a:gridCol w="10034989"/>
                <a:gridCol w="4199634"/>
              </a:tblGrid>
              <a:tr h="2466514">
                <a:tc>
                  <a:txBody>
                    <a:bodyPr/>
                    <a:lstStyle/>
                    <a:p>
                      <a:pPr marL="67945" marR="0" algn="just">
                        <a:lnSpc>
                          <a:spcPct val="115000"/>
                        </a:lnSpc>
                        <a:spcBef>
                          <a:spcPts val="0"/>
                        </a:spcBef>
                        <a:spcAft>
                          <a:spcPts val="1000"/>
                        </a:spcAft>
                      </a:pPr>
                      <a:r>
                        <a:rPr lang="en-US" sz="6000" dirty="0">
                          <a:effectLst/>
                        </a:rPr>
                        <a:t>No.</a:t>
                      </a:r>
                      <a:endParaRPr lang="en-US" sz="6000" dirty="0">
                        <a:effectLst/>
                        <a:latin typeface="Carlito"/>
                        <a:ea typeface="Carlito"/>
                        <a:cs typeface="Carlito"/>
                      </a:endParaRPr>
                    </a:p>
                  </a:txBody>
                  <a:tcPr marL="0" marR="0" marT="0" marB="0"/>
                </a:tc>
                <a:tc>
                  <a:txBody>
                    <a:bodyPr/>
                    <a:lstStyle/>
                    <a:p>
                      <a:pPr marL="67945" marR="0" algn="just">
                        <a:lnSpc>
                          <a:spcPct val="115000"/>
                        </a:lnSpc>
                        <a:spcBef>
                          <a:spcPts val="0"/>
                        </a:spcBef>
                        <a:spcAft>
                          <a:spcPts val="1000"/>
                        </a:spcAft>
                      </a:pPr>
                      <a:r>
                        <a:rPr lang="en-US" sz="6000" dirty="0">
                          <a:effectLst/>
                        </a:rPr>
                        <a:t>Name Islamic MFI</a:t>
                      </a:r>
                      <a:endParaRPr lang="en-US" sz="6000" dirty="0">
                        <a:effectLst/>
                        <a:latin typeface="Carlito"/>
                        <a:ea typeface="Carlito"/>
                        <a:cs typeface="Carlito"/>
                      </a:endParaRPr>
                    </a:p>
                  </a:txBody>
                  <a:tcPr marL="0" marR="0" marT="0" marB="0"/>
                </a:tc>
                <a:tc>
                  <a:txBody>
                    <a:bodyPr/>
                    <a:lstStyle/>
                    <a:p>
                      <a:pPr marL="68580" marR="0" algn="just">
                        <a:lnSpc>
                          <a:spcPct val="115000"/>
                        </a:lnSpc>
                        <a:spcBef>
                          <a:spcPts val="0"/>
                        </a:spcBef>
                        <a:spcAft>
                          <a:spcPts val="1000"/>
                        </a:spcAft>
                      </a:pPr>
                      <a:r>
                        <a:rPr lang="en-US" sz="6000" dirty="0">
                          <a:effectLst/>
                        </a:rPr>
                        <a:t>Establishment Year</a:t>
                      </a:r>
                      <a:endParaRPr lang="en-US" sz="6000" dirty="0">
                        <a:effectLst/>
                        <a:latin typeface="Carlito"/>
                        <a:ea typeface="Carlito"/>
                        <a:cs typeface="Carlito"/>
                      </a:endParaRPr>
                    </a:p>
                  </a:txBody>
                  <a:tcPr marL="0" marR="0" marT="0" marB="0"/>
                </a:tc>
              </a:tr>
              <a:tr h="2466514">
                <a:tc>
                  <a:txBody>
                    <a:bodyPr/>
                    <a:lstStyle/>
                    <a:p>
                      <a:pPr marL="67945" marR="0" algn="just">
                        <a:lnSpc>
                          <a:spcPct val="115000"/>
                        </a:lnSpc>
                        <a:spcBef>
                          <a:spcPts val="0"/>
                        </a:spcBef>
                        <a:spcAft>
                          <a:spcPts val="1000"/>
                        </a:spcAft>
                      </a:pPr>
                      <a:r>
                        <a:rPr lang="en-US" sz="6000">
                          <a:effectLst/>
                        </a:rPr>
                        <a:t>1</a:t>
                      </a:r>
                      <a:endParaRPr lang="en-US" sz="6000">
                        <a:effectLst/>
                        <a:latin typeface="Carlito"/>
                        <a:ea typeface="Carlito"/>
                        <a:cs typeface="Carlito"/>
                      </a:endParaRPr>
                    </a:p>
                  </a:txBody>
                  <a:tcPr marL="0" marR="0" marT="0" marB="0"/>
                </a:tc>
                <a:tc>
                  <a:txBody>
                    <a:bodyPr/>
                    <a:lstStyle/>
                    <a:p>
                      <a:pPr marL="67945" marR="0" algn="just">
                        <a:lnSpc>
                          <a:spcPct val="115000"/>
                        </a:lnSpc>
                        <a:spcBef>
                          <a:spcPts val="0"/>
                        </a:spcBef>
                        <a:spcAft>
                          <a:spcPts val="1000"/>
                        </a:spcAft>
                      </a:pPr>
                      <a:r>
                        <a:rPr lang="en-US" sz="6000" dirty="0" err="1">
                          <a:effectLst/>
                        </a:rPr>
                        <a:t>Harar</a:t>
                      </a:r>
                      <a:r>
                        <a:rPr lang="en-US" sz="6000" dirty="0">
                          <a:effectLst/>
                        </a:rPr>
                        <a:t> Microfinance Institution (HMFI)</a:t>
                      </a:r>
                      <a:endParaRPr lang="en-US" sz="6000" dirty="0">
                        <a:effectLst/>
                        <a:latin typeface="Carlito"/>
                        <a:ea typeface="Carlito"/>
                        <a:cs typeface="Carlito"/>
                      </a:endParaRPr>
                    </a:p>
                  </a:txBody>
                  <a:tcPr marL="0" marR="0" marT="0" marB="0"/>
                </a:tc>
                <a:tc>
                  <a:txBody>
                    <a:bodyPr/>
                    <a:lstStyle/>
                    <a:p>
                      <a:pPr marL="68580" marR="0" algn="just">
                        <a:lnSpc>
                          <a:spcPct val="115000"/>
                        </a:lnSpc>
                        <a:spcBef>
                          <a:spcPts val="0"/>
                        </a:spcBef>
                        <a:spcAft>
                          <a:spcPts val="1000"/>
                        </a:spcAft>
                      </a:pPr>
                      <a:r>
                        <a:rPr lang="en-US" sz="6000" dirty="0">
                          <a:effectLst/>
                        </a:rPr>
                        <a:t>2014</a:t>
                      </a:r>
                      <a:endParaRPr lang="en-US" sz="6000" dirty="0">
                        <a:effectLst/>
                        <a:latin typeface="Carlito"/>
                        <a:ea typeface="Carlito"/>
                        <a:cs typeface="Carlito"/>
                      </a:endParaRPr>
                    </a:p>
                  </a:txBody>
                  <a:tcPr marL="0" marR="0" marT="0" marB="0"/>
                </a:tc>
              </a:tr>
              <a:tr h="2478344">
                <a:tc>
                  <a:txBody>
                    <a:bodyPr/>
                    <a:lstStyle/>
                    <a:p>
                      <a:pPr marL="67945" marR="0" algn="just">
                        <a:lnSpc>
                          <a:spcPct val="115000"/>
                        </a:lnSpc>
                        <a:spcBef>
                          <a:spcPts val="0"/>
                        </a:spcBef>
                        <a:spcAft>
                          <a:spcPts val="1000"/>
                        </a:spcAft>
                      </a:pPr>
                      <a:r>
                        <a:rPr lang="en-US" sz="6000">
                          <a:effectLst/>
                        </a:rPr>
                        <a:t>2</a:t>
                      </a:r>
                      <a:endParaRPr lang="en-US" sz="6000">
                        <a:effectLst/>
                        <a:latin typeface="Carlito"/>
                        <a:ea typeface="Carlito"/>
                        <a:cs typeface="Carlito"/>
                      </a:endParaRPr>
                    </a:p>
                  </a:txBody>
                  <a:tcPr marL="0" marR="0" marT="0" marB="0"/>
                </a:tc>
                <a:tc>
                  <a:txBody>
                    <a:bodyPr/>
                    <a:lstStyle/>
                    <a:p>
                      <a:pPr marL="67945" marR="0" algn="just">
                        <a:lnSpc>
                          <a:spcPct val="115000"/>
                        </a:lnSpc>
                        <a:spcBef>
                          <a:spcPts val="0"/>
                        </a:spcBef>
                        <a:spcAft>
                          <a:spcPts val="1000"/>
                        </a:spcAft>
                      </a:pPr>
                      <a:r>
                        <a:rPr lang="en-US" sz="6000" dirty="0">
                          <a:effectLst/>
                        </a:rPr>
                        <a:t>Dire Micro Finance Institution (DMI)</a:t>
                      </a:r>
                      <a:endParaRPr lang="en-US" sz="6000" dirty="0">
                        <a:effectLst/>
                        <a:latin typeface="Carlito"/>
                        <a:ea typeface="Carlito"/>
                        <a:cs typeface="Carlito"/>
                      </a:endParaRPr>
                    </a:p>
                  </a:txBody>
                  <a:tcPr marL="0" marR="0" marT="0" marB="0"/>
                </a:tc>
                <a:tc>
                  <a:txBody>
                    <a:bodyPr/>
                    <a:lstStyle/>
                    <a:p>
                      <a:pPr marL="68580" marR="0" algn="just">
                        <a:lnSpc>
                          <a:spcPct val="115000"/>
                        </a:lnSpc>
                        <a:spcBef>
                          <a:spcPts val="0"/>
                        </a:spcBef>
                        <a:spcAft>
                          <a:spcPts val="1000"/>
                        </a:spcAft>
                      </a:pPr>
                      <a:r>
                        <a:rPr lang="en-US" sz="6000" dirty="0">
                          <a:effectLst/>
                        </a:rPr>
                        <a:t>2013</a:t>
                      </a:r>
                      <a:endParaRPr lang="en-US" sz="6000" dirty="0">
                        <a:effectLst/>
                        <a:latin typeface="Carlito"/>
                        <a:ea typeface="Carlito"/>
                        <a:cs typeface="Carlito"/>
                      </a:endParaRPr>
                    </a:p>
                  </a:txBody>
                  <a:tcPr marL="0" marR="0" marT="0" marB="0"/>
                </a:tc>
              </a:tr>
              <a:tr h="2466514">
                <a:tc>
                  <a:txBody>
                    <a:bodyPr/>
                    <a:lstStyle/>
                    <a:p>
                      <a:pPr marL="67945" marR="0" algn="just">
                        <a:lnSpc>
                          <a:spcPct val="115000"/>
                        </a:lnSpc>
                        <a:spcBef>
                          <a:spcPts val="0"/>
                        </a:spcBef>
                        <a:spcAft>
                          <a:spcPts val="1000"/>
                        </a:spcAft>
                      </a:pPr>
                      <a:r>
                        <a:rPr lang="en-US" sz="6000">
                          <a:effectLst/>
                        </a:rPr>
                        <a:t>3</a:t>
                      </a:r>
                      <a:endParaRPr lang="en-US" sz="6000">
                        <a:effectLst/>
                        <a:latin typeface="Carlito"/>
                        <a:ea typeface="Carlito"/>
                        <a:cs typeface="Carlito"/>
                      </a:endParaRPr>
                    </a:p>
                  </a:txBody>
                  <a:tcPr marL="0" marR="0" marT="0" marB="0"/>
                </a:tc>
                <a:tc>
                  <a:txBody>
                    <a:bodyPr/>
                    <a:lstStyle/>
                    <a:p>
                      <a:pPr marL="67945" marR="0" algn="just">
                        <a:lnSpc>
                          <a:spcPct val="115000"/>
                        </a:lnSpc>
                        <a:spcBef>
                          <a:spcPts val="0"/>
                        </a:spcBef>
                        <a:spcAft>
                          <a:spcPts val="1000"/>
                        </a:spcAft>
                      </a:pPr>
                      <a:r>
                        <a:rPr lang="en-US" sz="6000" dirty="0">
                          <a:effectLst/>
                        </a:rPr>
                        <a:t>Somali Microfinance Institution (SMFI)</a:t>
                      </a:r>
                      <a:endParaRPr lang="en-US" sz="6000" dirty="0">
                        <a:effectLst/>
                        <a:latin typeface="Carlito"/>
                        <a:ea typeface="Carlito"/>
                        <a:cs typeface="Carlito"/>
                      </a:endParaRPr>
                    </a:p>
                  </a:txBody>
                  <a:tcPr marL="0" marR="0" marT="0" marB="0"/>
                </a:tc>
                <a:tc>
                  <a:txBody>
                    <a:bodyPr/>
                    <a:lstStyle/>
                    <a:p>
                      <a:pPr marL="68580" marR="0" algn="just">
                        <a:lnSpc>
                          <a:spcPct val="115000"/>
                        </a:lnSpc>
                        <a:spcBef>
                          <a:spcPts val="0"/>
                        </a:spcBef>
                        <a:spcAft>
                          <a:spcPts val="1000"/>
                        </a:spcAft>
                      </a:pPr>
                      <a:r>
                        <a:rPr lang="en-US" sz="6000" dirty="0">
                          <a:effectLst/>
                        </a:rPr>
                        <a:t>2012</a:t>
                      </a:r>
                      <a:endParaRPr lang="en-US" sz="6000" dirty="0">
                        <a:effectLst/>
                        <a:latin typeface="Carlito"/>
                        <a:ea typeface="Carlito"/>
                        <a:cs typeface="Carlito"/>
                      </a:endParaRPr>
                    </a:p>
                  </a:txBody>
                  <a:tcPr marL="0" marR="0" marT="0" marB="0"/>
                </a:tc>
              </a:tr>
              <a:tr h="2466514">
                <a:tc>
                  <a:txBody>
                    <a:bodyPr/>
                    <a:lstStyle/>
                    <a:p>
                      <a:pPr marL="67945" marR="0" algn="just">
                        <a:lnSpc>
                          <a:spcPct val="115000"/>
                        </a:lnSpc>
                        <a:spcBef>
                          <a:spcPts val="0"/>
                        </a:spcBef>
                        <a:spcAft>
                          <a:spcPts val="1000"/>
                        </a:spcAft>
                      </a:pPr>
                      <a:r>
                        <a:rPr lang="en-US" sz="6000">
                          <a:effectLst/>
                        </a:rPr>
                        <a:t>4</a:t>
                      </a:r>
                      <a:endParaRPr lang="en-US" sz="6000">
                        <a:effectLst/>
                        <a:latin typeface="Carlito"/>
                        <a:ea typeface="Carlito"/>
                        <a:cs typeface="Carlito"/>
                      </a:endParaRPr>
                    </a:p>
                  </a:txBody>
                  <a:tcPr marL="0" marR="0" marT="0" marB="0"/>
                </a:tc>
                <a:tc>
                  <a:txBody>
                    <a:bodyPr/>
                    <a:lstStyle/>
                    <a:p>
                      <a:pPr marL="67945" marR="0" algn="just">
                        <a:lnSpc>
                          <a:spcPct val="115000"/>
                        </a:lnSpc>
                        <a:spcBef>
                          <a:spcPts val="0"/>
                        </a:spcBef>
                        <a:spcAft>
                          <a:spcPts val="1000"/>
                        </a:spcAft>
                      </a:pPr>
                      <a:r>
                        <a:rPr lang="en-US" sz="6000">
                          <a:effectLst/>
                        </a:rPr>
                        <a:t>Rays Microfinance Institution (RMFI)</a:t>
                      </a:r>
                      <a:endParaRPr lang="en-US" sz="6000">
                        <a:effectLst/>
                        <a:latin typeface="Carlito"/>
                        <a:ea typeface="Carlito"/>
                        <a:cs typeface="Carlito"/>
                      </a:endParaRPr>
                    </a:p>
                  </a:txBody>
                  <a:tcPr marL="0" marR="0" marT="0" marB="0"/>
                </a:tc>
                <a:tc>
                  <a:txBody>
                    <a:bodyPr/>
                    <a:lstStyle/>
                    <a:p>
                      <a:pPr marL="68580" marR="0" algn="just">
                        <a:lnSpc>
                          <a:spcPct val="115000"/>
                        </a:lnSpc>
                        <a:spcBef>
                          <a:spcPts val="0"/>
                        </a:spcBef>
                        <a:spcAft>
                          <a:spcPts val="1000"/>
                        </a:spcAft>
                      </a:pPr>
                      <a:r>
                        <a:rPr lang="en-US" sz="6000" dirty="0">
                          <a:effectLst/>
                        </a:rPr>
                        <a:t>2014</a:t>
                      </a:r>
                      <a:endParaRPr lang="en-US" sz="6000" dirty="0">
                        <a:effectLst/>
                        <a:latin typeface="Carlito"/>
                        <a:ea typeface="Carlito"/>
                        <a:cs typeface="Carlito"/>
                      </a:endParaRPr>
                    </a:p>
                  </a:txBody>
                  <a:tcPr marL="0" marR="0" marT="0" marB="0"/>
                </a:tc>
              </a:tr>
            </a:tbl>
          </a:graphicData>
        </a:graphic>
      </p:graphicFrame>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6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650" y="1212850"/>
            <a:ext cx="8061822" cy="1446550"/>
          </a:xfrm>
          <a:prstGeom prst="rect">
            <a:avLst/>
          </a:prstGeom>
        </p:spPr>
        <p:txBody>
          <a:bodyPr wrap="none">
            <a:spAutoFit/>
          </a:bodyPr>
          <a:lstStyle/>
          <a:p>
            <a:r>
              <a:rPr lang="ro-RO" sz="4400" b="1" dirty="0" smtClean="0"/>
              <a:t>3.</a:t>
            </a:r>
            <a:r>
              <a:rPr lang="en-US" sz="4400" b="1" dirty="0" smtClean="0"/>
              <a:t>2 </a:t>
            </a:r>
            <a:r>
              <a:rPr lang="ro-RO" sz="4400" b="1" dirty="0" smtClean="0"/>
              <a:t>  </a:t>
            </a:r>
            <a:r>
              <a:rPr lang="ro-RO" sz="4400" b="1" dirty="0"/>
              <a:t>INSURANCE </a:t>
            </a:r>
            <a:endParaRPr lang="en-US" sz="4400" b="1" dirty="0" smtClean="0"/>
          </a:p>
          <a:p>
            <a:r>
              <a:rPr lang="en-US" sz="4400" b="1" dirty="0" smtClean="0"/>
              <a:t>3.2.1 conventional Insurance </a:t>
            </a:r>
            <a:endParaRPr lang="en-US" sz="4400" dirty="0"/>
          </a:p>
        </p:txBody>
      </p:sp>
      <p:sp>
        <p:nvSpPr>
          <p:cNvPr id="3" name="Rectangle 2"/>
          <p:cNvSpPr/>
          <p:nvPr/>
        </p:nvSpPr>
        <p:spPr>
          <a:xfrm>
            <a:off x="2813050" y="3803650"/>
            <a:ext cx="15163799" cy="6863417"/>
          </a:xfrm>
          <a:prstGeom prst="rect">
            <a:avLst/>
          </a:prstGeom>
        </p:spPr>
        <p:txBody>
          <a:bodyPr wrap="square">
            <a:spAutoFit/>
          </a:bodyPr>
          <a:lstStyle/>
          <a:p>
            <a:r>
              <a:rPr lang="ro-RO" sz="4400" dirty="0"/>
              <a:t>Insurance companies increased their total capital by 14.7 percent to Birr 11.1 billion whose share of private insurance companies was 73.6 percent and that of public insurance company was 26.4 percent (Table3 ).</a:t>
            </a:r>
            <a:r>
              <a:rPr lang="en-US" sz="4400" dirty="0"/>
              <a:t> For the last several decade the contribution of insurance sector interterms of economic development is insignificant.  it is </a:t>
            </a:r>
            <a:r>
              <a:rPr lang="en-US" sz="4400" dirty="0" err="1"/>
              <a:t>stil</a:t>
            </a:r>
            <a:r>
              <a:rPr lang="en-US" sz="4400" dirty="0"/>
              <a:t> less than 1 % of the  GDP and  penetration ration is also less than 0.10%.. Number of insurance company remains stagnant than expected increase since transformation and the size of capital though is beyond </a:t>
            </a:r>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8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850" y="2051050"/>
            <a:ext cx="16459200" cy="14988719"/>
          </a:xfrm>
          <a:prstGeom prst="rect">
            <a:avLst/>
          </a:prstGeom>
        </p:spPr>
        <p:txBody>
          <a:bodyPr wrap="square">
            <a:spAutoFit/>
          </a:bodyPr>
          <a:lstStyle/>
          <a:p>
            <a:r>
              <a:rPr lang="en-US" sz="4400" dirty="0"/>
              <a:t>The insurance industry has come a long way from performance at the beginning of domestic investors setting up insurance companies at the start of 1994/15 fiscal year. At the end of 1993/94 fiscal year, the total gross written premium (GWP) of the industry was Birr 254 million out of which the non-life insurance business accounted for the 246 million Birr.</a:t>
            </a:r>
          </a:p>
          <a:p>
            <a:r>
              <a:rPr lang="en-US" sz="4400" dirty="0"/>
              <a:t> </a:t>
            </a:r>
          </a:p>
          <a:p>
            <a:r>
              <a:rPr lang="en-US" sz="4400" dirty="0"/>
              <a:t> After a quarter of a century of business in which the number of private insurers grew from none to seventeen and the industry totaling eighteen companies (including the state owned EIC), the gross nonlife insurance premium reached at Birr 15.3 billion for the fiscal year ending as at June 30</a:t>
            </a:r>
            <a:r>
              <a:rPr lang="en-US" sz="4400" baseline="30000" dirty="0"/>
              <a:t>th</a:t>
            </a:r>
            <a:r>
              <a:rPr lang="en-US" sz="4400" dirty="0"/>
              <a:t> 2022. </a:t>
            </a:r>
          </a:p>
          <a:p>
            <a:r>
              <a:rPr lang="en-US" sz="4400" dirty="0"/>
              <a:t>The insurance sector has been progressively growing over the years having average growth rate of 5.8% between the years 1994/95 to 1999/2000, 17.1% in the 2000s (2001-2010) and 19.2% from the 2010/11 fiscal year until the end of the 2019/20 fiscal years. In spite of the growing base in premium income, political instability and Covid-19 pandemic; the industry managed to register a staggering average growth rate of 17.5% in total and 16.66% in nonlife insurance business over the past five fiscal years. The following table illustrates the growth rate in the past five years by class of business.</a:t>
            </a:r>
          </a:p>
        </p:txBody>
      </p:sp>
      <p:sp>
        <p:nvSpPr>
          <p:cNvPr id="3" name="Rectangle 2"/>
          <p:cNvSpPr/>
          <p:nvPr/>
        </p:nvSpPr>
        <p:spPr>
          <a:xfrm>
            <a:off x="1670050" y="908050"/>
            <a:ext cx="8688597" cy="769441"/>
          </a:xfrm>
          <a:prstGeom prst="rect">
            <a:avLst/>
          </a:prstGeom>
        </p:spPr>
        <p:txBody>
          <a:bodyPr wrap="none">
            <a:spAutoFit/>
          </a:bodyPr>
          <a:lstStyle/>
          <a:p>
            <a:r>
              <a:rPr lang="en-US" sz="4400" b="1" dirty="0" smtClean="0"/>
              <a:t>3.2.1.1  </a:t>
            </a:r>
            <a:r>
              <a:rPr lang="en-US" sz="4400" b="1" dirty="0"/>
              <a:t>Gross Written Premium </a:t>
            </a:r>
            <a:endParaRPr lang="en-US" sz="4400" dirty="0"/>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7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9279873"/>
              </p:ext>
            </p:extLst>
          </p:nvPr>
        </p:nvGraphicFramePr>
        <p:xfrm>
          <a:off x="2660649" y="984250"/>
          <a:ext cx="17221201" cy="19013905"/>
        </p:xfrm>
        <a:graphic>
          <a:graphicData uri="http://schemas.openxmlformats.org/drawingml/2006/table">
            <a:tbl>
              <a:tblPr firstRow="1" firstCol="1" bandRow="1">
                <a:tableStyleId>{5C22544A-7EE6-4342-B048-85BDC9FD1C3A}</a:tableStyleId>
              </a:tblPr>
              <a:tblGrid>
                <a:gridCol w="1089088"/>
                <a:gridCol w="1803536"/>
                <a:gridCol w="2556272"/>
                <a:gridCol w="2489002"/>
                <a:gridCol w="2702151"/>
                <a:gridCol w="2006771"/>
                <a:gridCol w="2219920"/>
                <a:gridCol w="2354461"/>
              </a:tblGrid>
              <a:tr h="381000">
                <a:tc rowSpan="2">
                  <a:txBody>
                    <a:bodyPr/>
                    <a:lstStyle/>
                    <a:p>
                      <a:pPr marL="0" marR="0" algn="ctr">
                        <a:lnSpc>
                          <a:spcPct val="115000"/>
                        </a:lnSpc>
                        <a:spcBef>
                          <a:spcPts val="0"/>
                        </a:spcBef>
                        <a:spcAft>
                          <a:spcPts val="0"/>
                        </a:spcAft>
                      </a:pPr>
                      <a:r>
                        <a:rPr lang="en-US" sz="3600" dirty="0">
                          <a:effectLst/>
                        </a:rPr>
                        <a:t>No</a:t>
                      </a:r>
                      <a:endParaRPr lang="en-US" sz="3600" dirty="0">
                        <a:effectLst/>
                        <a:latin typeface="Carlito"/>
                        <a:ea typeface="Carlito"/>
                        <a:cs typeface="Carlito"/>
                      </a:endParaRPr>
                    </a:p>
                  </a:txBody>
                  <a:tcPr marL="68580" marR="68580" marT="0" marB="0" anchor="b"/>
                </a:tc>
                <a:tc rowSpan="2">
                  <a:txBody>
                    <a:bodyPr/>
                    <a:lstStyle/>
                    <a:p>
                      <a:pPr marL="0" marR="0" algn="ctr">
                        <a:lnSpc>
                          <a:spcPct val="115000"/>
                        </a:lnSpc>
                        <a:spcBef>
                          <a:spcPts val="0"/>
                        </a:spcBef>
                        <a:spcAft>
                          <a:spcPts val="0"/>
                        </a:spcAft>
                      </a:pPr>
                      <a:r>
                        <a:rPr lang="en-US" sz="3600" dirty="0">
                          <a:effectLst/>
                        </a:rPr>
                        <a:t>Class of Business</a:t>
                      </a:r>
                      <a:endParaRPr lang="en-US" sz="3600" dirty="0">
                        <a:effectLst/>
                        <a:latin typeface="Carlito"/>
                        <a:ea typeface="Carlito"/>
                        <a:cs typeface="Carlito"/>
                      </a:endParaRPr>
                    </a:p>
                  </a:txBody>
                  <a:tcPr marL="68580" marR="68580" marT="0" marB="0" anchor="b"/>
                </a:tc>
                <a:tc gridSpan="6">
                  <a:txBody>
                    <a:bodyPr/>
                    <a:lstStyle/>
                    <a:p>
                      <a:pPr marL="0" marR="0" algn="ctr">
                        <a:lnSpc>
                          <a:spcPct val="115000"/>
                        </a:lnSpc>
                        <a:spcBef>
                          <a:spcPts val="0"/>
                        </a:spcBef>
                        <a:spcAft>
                          <a:spcPts val="0"/>
                        </a:spcAft>
                      </a:pPr>
                      <a:r>
                        <a:rPr lang="en-US" sz="4400" dirty="0">
                          <a:effectLst/>
                        </a:rPr>
                        <a:t>Fiscal  Years </a:t>
                      </a:r>
                      <a:endParaRPr lang="en-US" sz="44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780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3600" dirty="0">
                          <a:effectLst/>
                        </a:rPr>
                        <a:t>216/17</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2017/18</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2018/19</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2019/20</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2020/21</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2021/22</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dirty="0">
                          <a:effectLst/>
                        </a:rPr>
                        <a:t>1</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Accident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260,469.00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294,117.00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323,751.00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352,776.00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435,654.00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536,250.00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a:effectLst/>
                        </a:rPr>
                        <a:t>2</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Aviation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458,788.00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574,376.00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771,169.00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1,958,699.00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2,651,904.00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2,266,706.00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a:effectLst/>
                        </a:rPr>
                        <a:t>3</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Fire</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487,361.00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580,813.00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674,959.00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773,631.00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954,120.00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1,086,533.00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a:effectLst/>
                        </a:rPr>
                        <a:t>4</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Engineering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507,691.00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594,291.00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570,587.00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707,300.00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742,437.00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1,155,500.00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a:effectLst/>
                        </a:rPr>
                        <a:t>5</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Employee Liability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160,567.00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180,100.00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190,426.00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176,022.00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178,542.00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181,451.00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a:effectLst/>
                        </a:rPr>
                        <a:t>6</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Liability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221,856.00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260,246.00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264,046.00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285,310.00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325,962.00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357,009.00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dirty="0">
                          <a:effectLst/>
                        </a:rPr>
                        <a:t>7</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Marine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532,261.00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472,560.00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556,296.00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649,323.00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655,553.00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968,988.00 </a:t>
                      </a:r>
                      <a:endParaRPr lang="en-US" sz="4000" dirty="0">
                        <a:effectLst/>
                        <a:latin typeface="Carlito"/>
                        <a:ea typeface="Carlito"/>
                        <a:cs typeface="Carlito"/>
                      </a:endParaRPr>
                    </a:p>
                  </a:txBody>
                  <a:tcPr marL="68580" marR="68580" marT="0" marB="0" anchor="b"/>
                </a:tc>
              </a:tr>
              <a:tr h="943133">
                <a:tc>
                  <a:txBody>
                    <a:bodyPr/>
                    <a:lstStyle/>
                    <a:p>
                      <a:pPr marL="0" marR="0" algn="r">
                        <a:lnSpc>
                          <a:spcPct val="115000"/>
                        </a:lnSpc>
                        <a:spcBef>
                          <a:spcPts val="0"/>
                        </a:spcBef>
                        <a:spcAft>
                          <a:spcPts val="0"/>
                        </a:spcAft>
                      </a:pPr>
                      <a:r>
                        <a:rPr lang="en-US" sz="3600" dirty="0">
                          <a:effectLst/>
                        </a:rPr>
                        <a:t>8</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Motor</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3,982,203.00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4,346,317.00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4,565,616.00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a:effectLst/>
                        </a:rPr>
                        <a:t>    4,918,654.00 </a:t>
                      </a:r>
                      <a:endParaRPr lang="en-US" sz="36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3600" dirty="0">
                          <a:effectLst/>
                        </a:rPr>
                        <a:t>        5,567,981.00 </a:t>
                      </a:r>
                      <a:endParaRPr lang="en-US" sz="36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000" dirty="0">
                          <a:effectLst/>
                        </a:rPr>
                        <a:t>     6,856,136.00 </a:t>
                      </a:r>
                      <a:endParaRPr lang="en-US" sz="4000" dirty="0">
                        <a:effectLst/>
                        <a:latin typeface="Carlito"/>
                        <a:ea typeface="Carlito"/>
                        <a:cs typeface="Carlito"/>
                      </a:endParaRPr>
                    </a:p>
                  </a:txBody>
                  <a:tcPr marL="68580" marR="68580" marT="0" marB="0" anchor="b"/>
                </a:tc>
              </a:tr>
            </a:tbl>
          </a:graphicData>
        </a:graphic>
      </p:graphicFrame>
      <p:sp>
        <p:nvSpPr>
          <p:cNvPr id="3" name="Rectangle 1"/>
          <p:cNvSpPr>
            <a:spLocks noChangeArrowheads="1"/>
          </p:cNvSpPr>
          <p:nvPr/>
        </p:nvSpPr>
        <p:spPr bwMode="auto">
          <a:xfrm>
            <a:off x="6405563" y="677545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Berlin Sans FB" pitchFamily="34" charset="0"/>
                <a:ea typeface="Carlito" charset="0"/>
                <a:cs typeface="Times-Roman" charset="0"/>
              </a:rPr>
              <a:t>Source (Own research)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4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8966962"/>
              </p:ext>
            </p:extLst>
          </p:nvPr>
        </p:nvGraphicFramePr>
        <p:xfrm>
          <a:off x="2736850" y="1670050"/>
          <a:ext cx="17068800" cy="17157954"/>
        </p:xfrm>
        <a:graphic>
          <a:graphicData uri="http://schemas.openxmlformats.org/drawingml/2006/table">
            <a:tbl>
              <a:tblPr firstRow="1" firstCol="1" bandRow="1">
                <a:tableStyleId>{5C22544A-7EE6-4342-B048-85BDC9FD1C3A}</a:tableStyleId>
              </a:tblPr>
              <a:tblGrid>
                <a:gridCol w="1980921"/>
                <a:gridCol w="2355909"/>
                <a:gridCol w="1980921"/>
                <a:gridCol w="2114069"/>
                <a:gridCol w="2114069"/>
                <a:gridCol w="2309716"/>
                <a:gridCol w="2309716"/>
                <a:gridCol w="1903479"/>
              </a:tblGrid>
              <a:tr h="0">
                <a:tc>
                  <a:txBody>
                    <a:bodyPr/>
                    <a:lstStyle/>
                    <a:p>
                      <a:pPr marL="0" marR="0" algn="r">
                        <a:lnSpc>
                          <a:spcPct val="115000"/>
                        </a:lnSpc>
                        <a:spcBef>
                          <a:spcPts val="0"/>
                        </a:spcBef>
                        <a:spcAft>
                          <a:spcPts val="0"/>
                        </a:spcAft>
                      </a:pPr>
                      <a:r>
                        <a:rPr lang="en-US" sz="1100" dirty="0">
                          <a:effectLst/>
                        </a:rPr>
                        <a:t>9</a:t>
                      </a:r>
                      <a:endParaRPr lang="en-US" sz="11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a:effectLst/>
                        </a:rPr>
                        <a:t>Pecuniary </a:t>
                      </a:r>
                      <a:endParaRPr lang="en-US" sz="11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a:effectLst/>
                        </a:rPr>
                        <a:t>      429,814.00 </a:t>
                      </a:r>
                      <a:endParaRPr lang="en-US" sz="11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a:effectLst/>
                        </a:rPr>
                        <a:t>      453,614.00 </a:t>
                      </a:r>
                      <a:endParaRPr lang="en-US" sz="11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a:effectLst/>
                        </a:rPr>
                        <a:t>        456,850.00 </a:t>
                      </a:r>
                      <a:endParaRPr lang="en-US" sz="11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a:effectLst/>
                        </a:rPr>
                        <a:t>        508,543.00 </a:t>
                      </a:r>
                      <a:endParaRPr lang="en-US" sz="11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dirty="0">
                          <a:effectLst/>
                        </a:rPr>
                        <a:t>           773,215.00 </a:t>
                      </a:r>
                      <a:endParaRPr lang="en-US" sz="11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1100" dirty="0">
                          <a:effectLst/>
                        </a:rPr>
                        <a:t>     1,014,489.00 </a:t>
                      </a:r>
                      <a:endParaRPr lang="en-US" sz="1100" dirty="0">
                        <a:effectLst/>
                        <a:latin typeface="Carlito"/>
                        <a:ea typeface="Carlito"/>
                        <a:cs typeface="Carlito"/>
                      </a:endParaRPr>
                    </a:p>
                  </a:txBody>
                  <a:tcPr marL="68580" marR="68580" marT="0" marB="0" anchor="b"/>
                </a:tc>
              </a:tr>
              <a:tr h="380853">
                <a:tc>
                  <a:txBody>
                    <a:bodyPr/>
                    <a:lstStyle/>
                    <a:p>
                      <a:pPr marL="0" marR="0" algn="r">
                        <a:lnSpc>
                          <a:spcPct val="115000"/>
                        </a:lnSpc>
                        <a:spcBef>
                          <a:spcPts val="0"/>
                        </a:spcBef>
                        <a:spcAft>
                          <a:spcPts val="0"/>
                        </a:spcAft>
                      </a:pPr>
                      <a:r>
                        <a:rPr lang="en-US" sz="4400" dirty="0">
                          <a:effectLst/>
                        </a:rPr>
                        <a:t>10</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Others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92,468.00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163,064.00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208,752.00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248,997.00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629,840.00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890,554.00 </a:t>
                      </a:r>
                      <a:endParaRPr lang="en-US" sz="4400" dirty="0">
                        <a:effectLst/>
                        <a:latin typeface="Carlito"/>
                        <a:ea typeface="Carlito"/>
                        <a:cs typeface="Carlito"/>
                      </a:endParaRPr>
                    </a:p>
                  </a:txBody>
                  <a:tcPr marL="68580" marR="68580" marT="0" marB="0" anchor="b"/>
                </a:tc>
              </a:tr>
              <a:tr h="380853">
                <a:tc gridSpan="2">
                  <a:txBody>
                    <a:bodyPr/>
                    <a:lstStyle/>
                    <a:p>
                      <a:pPr marL="0" marR="0">
                        <a:lnSpc>
                          <a:spcPct val="115000"/>
                        </a:lnSpc>
                        <a:spcBef>
                          <a:spcPts val="0"/>
                        </a:spcBef>
                        <a:spcAft>
                          <a:spcPts val="0"/>
                        </a:spcAft>
                      </a:pPr>
                      <a:r>
                        <a:rPr lang="en-US" sz="4400">
                          <a:effectLst/>
                        </a:rPr>
                        <a:t>Non-Life Total GWP </a:t>
                      </a:r>
                      <a:endParaRPr lang="en-US" sz="4400">
                        <a:effectLst/>
                        <a:latin typeface="Carlito"/>
                        <a:ea typeface="Carlito"/>
                        <a:cs typeface="Carlito"/>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0"/>
                        </a:spcAft>
                      </a:pPr>
                      <a:r>
                        <a:rPr lang="en-US" sz="4400" dirty="0">
                          <a:effectLst/>
                        </a:rPr>
                        <a:t>   7,133,478.00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7,919,498.00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8,582,452.00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10,579,255.00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12,915,208.00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15,313,616.00 </a:t>
                      </a:r>
                      <a:endParaRPr lang="en-US" sz="4400" dirty="0">
                        <a:effectLst/>
                        <a:latin typeface="Carlito"/>
                        <a:ea typeface="Carlito"/>
                        <a:cs typeface="Carlito"/>
                      </a:endParaRPr>
                    </a:p>
                  </a:txBody>
                  <a:tcPr marL="68580" marR="68580" marT="0" marB="0" anchor="b"/>
                </a:tc>
              </a:tr>
              <a:tr h="380853">
                <a:tc>
                  <a:txBody>
                    <a:bodyPr/>
                    <a:lstStyle/>
                    <a:p>
                      <a:pPr marL="0" marR="0" algn="r">
                        <a:lnSpc>
                          <a:spcPct val="115000"/>
                        </a:lnSpc>
                        <a:spcBef>
                          <a:spcPts val="0"/>
                        </a:spcBef>
                        <a:spcAft>
                          <a:spcPts val="0"/>
                        </a:spcAft>
                      </a:pPr>
                      <a:r>
                        <a:rPr lang="en-US" sz="4400">
                          <a:effectLst/>
                        </a:rPr>
                        <a:t>11</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Life Business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360,092.00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460,780.00 </a:t>
                      </a:r>
                      <a:endParaRPr lang="en-US" sz="4400" dirty="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514,310.00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578,957.00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958,751.00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1,351,790.00 </a:t>
                      </a:r>
                      <a:endParaRPr lang="en-US" sz="4400" dirty="0">
                        <a:effectLst/>
                        <a:latin typeface="Carlito"/>
                        <a:ea typeface="Carlito"/>
                        <a:cs typeface="Carlito"/>
                      </a:endParaRPr>
                    </a:p>
                  </a:txBody>
                  <a:tcPr marL="68580" marR="68580" marT="0" marB="0" anchor="b"/>
                </a:tc>
              </a:tr>
              <a:tr h="380853">
                <a:tc gridSpan="2">
                  <a:txBody>
                    <a:bodyPr/>
                    <a:lstStyle/>
                    <a:p>
                      <a:pPr marL="0" marR="0">
                        <a:lnSpc>
                          <a:spcPct val="115000"/>
                        </a:lnSpc>
                        <a:spcBef>
                          <a:spcPts val="0"/>
                        </a:spcBef>
                        <a:spcAft>
                          <a:spcPts val="0"/>
                        </a:spcAft>
                      </a:pPr>
                      <a:r>
                        <a:rPr lang="en-US" sz="4400">
                          <a:effectLst/>
                        </a:rPr>
                        <a:t>Industry GWP </a:t>
                      </a:r>
                      <a:endParaRPr lang="en-US" sz="4400">
                        <a:effectLst/>
                        <a:latin typeface="Carlito"/>
                        <a:ea typeface="Carlito"/>
                        <a:cs typeface="Carlito"/>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0"/>
                        </a:spcAft>
                      </a:pPr>
                      <a:r>
                        <a:rPr lang="en-US" sz="4400">
                          <a:effectLst/>
                        </a:rPr>
                        <a:t>   7,493,570.00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8,380,278.00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9,096,762.00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958,751.00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13,873,959.00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dirty="0">
                          <a:effectLst/>
                        </a:rPr>
                        <a:t>   16,665,406.00 </a:t>
                      </a:r>
                      <a:endParaRPr lang="en-US" sz="4400" dirty="0">
                        <a:effectLst/>
                        <a:latin typeface="Carlito"/>
                        <a:ea typeface="Carlito"/>
                        <a:cs typeface="Carlito"/>
                      </a:endParaRPr>
                    </a:p>
                  </a:txBody>
                  <a:tcPr marL="68580" marR="68580" marT="0" marB="0" anchor="b"/>
                </a:tc>
              </a:tr>
              <a:tr h="380853">
                <a:tc gridSpan="3">
                  <a:txBody>
                    <a:bodyPr/>
                    <a:lstStyle/>
                    <a:p>
                      <a:pPr marL="0" marR="0">
                        <a:lnSpc>
                          <a:spcPct val="115000"/>
                        </a:lnSpc>
                        <a:spcBef>
                          <a:spcPts val="0"/>
                        </a:spcBef>
                        <a:spcAft>
                          <a:spcPts val="0"/>
                        </a:spcAft>
                      </a:pPr>
                      <a:r>
                        <a:rPr lang="en-US" sz="4400">
                          <a:effectLst/>
                        </a:rPr>
                        <a:t>Growth Rate (Non-life ) </a:t>
                      </a:r>
                      <a:endParaRPr lang="en-US" sz="440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4400">
                          <a:effectLst/>
                        </a:rPr>
                        <a:t>                11.02 </a:t>
                      </a:r>
                      <a:endParaRPr lang="en-US" sz="4400">
                        <a:effectLst/>
                        <a:latin typeface="Carlito"/>
                        <a:ea typeface="Carlito"/>
                        <a:cs typeface="Carlito"/>
                      </a:endParaRPr>
                    </a:p>
                  </a:txBody>
                  <a:tcPr marL="68580" marR="68580" marT="0" marB="0" anchor="b"/>
                </a:tc>
                <a:tc>
                  <a:txBody>
                    <a:bodyPr/>
                    <a:lstStyle/>
                    <a:p>
                      <a:pPr marL="0" marR="0">
                        <a:lnSpc>
                          <a:spcPct val="115000"/>
                        </a:lnSpc>
                        <a:spcBef>
                          <a:spcPts val="0"/>
                        </a:spcBef>
                        <a:spcAft>
                          <a:spcPts val="0"/>
                        </a:spcAft>
                      </a:pPr>
                      <a:r>
                        <a:rPr lang="en-US" sz="4400">
                          <a:effectLst/>
                        </a:rPr>
                        <a:t>                     8.37 </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23.27</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22.08</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dirty="0">
                          <a:effectLst/>
                        </a:rPr>
                        <a:t>18.57</a:t>
                      </a:r>
                      <a:endParaRPr lang="en-US" sz="4400" dirty="0">
                        <a:effectLst/>
                        <a:latin typeface="Carlito"/>
                        <a:ea typeface="Carlito"/>
                        <a:cs typeface="Carlito"/>
                      </a:endParaRPr>
                    </a:p>
                  </a:txBody>
                  <a:tcPr marL="68580" marR="68580" marT="0" marB="0" anchor="b"/>
                </a:tc>
              </a:tr>
              <a:tr h="380853">
                <a:tc gridSpan="8">
                  <a:txBody>
                    <a:bodyPr/>
                    <a:lstStyle/>
                    <a:p>
                      <a:pPr marL="0" marR="0">
                        <a:lnSpc>
                          <a:spcPct val="115000"/>
                        </a:lnSpc>
                        <a:spcBef>
                          <a:spcPts val="0"/>
                        </a:spcBef>
                        <a:spcAft>
                          <a:spcPts val="0"/>
                        </a:spcAft>
                      </a:pPr>
                      <a:r>
                        <a:rPr lang="en-US" sz="4400" dirty="0">
                          <a:effectLst/>
                        </a:rPr>
                        <a:t>Average five years  Growth Rate (Non-life)                                                                                                                                      16.66                                                                                                                                                    </a:t>
                      </a:r>
                      <a:endParaRPr lang="en-US" sz="44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853">
                <a:tc gridSpan="3">
                  <a:txBody>
                    <a:bodyPr/>
                    <a:lstStyle/>
                    <a:p>
                      <a:pPr marL="0" marR="0">
                        <a:lnSpc>
                          <a:spcPct val="115000"/>
                        </a:lnSpc>
                        <a:spcBef>
                          <a:spcPts val="0"/>
                        </a:spcBef>
                        <a:spcAft>
                          <a:spcPts val="0"/>
                        </a:spcAft>
                      </a:pPr>
                      <a:r>
                        <a:rPr lang="en-US" sz="4400">
                          <a:effectLst/>
                        </a:rPr>
                        <a:t>Growth Rate (life ) </a:t>
                      </a:r>
                      <a:endParaRPr lang="en-US" sz="440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4400">
                          <a:effectLst/>
                        </a:rPr>
                        <a:t>27.96</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11.62</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12.57</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65.6</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dirty="0">
                          <a:effectLst/>
                        </a:rPr>
                        <a:t>40.99</a:t>
                      </a:r>
                      <a:endParaRPr lang="en-US" sz="4400" dirty="0">
                        <a:effectLst/>
                        <a:latin typeface="Carlito"/>
                        <a:ea typeface="Carlito"/>
                        <a:cs typeface="Carlito"/>
                      </a:endParaRPr>
                    </a:p>
                  </a:txBody>
                  <a:tcPr marL="68580" marR="68580" marT="0" marB="0" anchor="b"/>
                </a:tc>
              </a:tr>
              <a:tr h="380853">
                <a:tc gridSpan="8">
                  <a:txBody>
                    <a:bodyPr/>
                    <a:lstStyle/>
                    <a:p>
                      <a:pPr marL="0" marR="0">
                        <a:lnSpc>
                          <a:spcPct val="115000"/>
                        </a:lnSpc>
                        <a:spcBef>
                          <a:spcPts val="0"/>
                        </a:spcBef>
                        <a:spcAft>
                          <a:spcPts val="0"/>
                        </a:spcAft>
                      </a:pPr>
                      <a:r>
                        <a:rPr lang="en-US" sz="4400" dirty="0">
                          <a:effectLst/>
                        </a:rPr>
                        <a:t>Average Five years  growth rate( life  )                                                                                                                                              31.75</a:t>
                      </a:r>
                      <a:endParaRPr lang="en-US" sz="44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853">
                <a:tc gridSpan="3">
                  <a:txBody>
                    <a:bodyPr/>
                    <a:lstStyle/>
                    <a:p>
                      <a:pPr marL="0" marR="0">
                        <a:lnSpc>
                          <a:spcPct val="115000"/>
                        </a:lnSpc>
                        <a:spcBef>
                          <a:spcPts val="0"/>
                        </a:spcBef>
                        <a:spcAft>
                          <a:spcPts val="0"/>
                        </a:spcAft>
                      </a:pPr>
                      <a:r>
                        <a:rPr lang="en-US" sz="4400" dirty="0">
                          <a:effectLst/>
                        </a:rPr>
                        <a:t>Growth Rate (Industry)</a:t>
                      </a:r>
                      <a:endParaRPr lang="en-US" sz="44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4400">
                          <a:effectLst/>
                        </a:rPr>
                        <a:t>11.83</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8.55</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22.66</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a:effectLst/>
                        </a:rPr>
                        <a:t>24.34</a:t>
                      </a:r>
                      <a:endParaRPr lang="en-US" sz="4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4400" dirty="0">
                          <a:effectLst/>
                        </a:rPr>
                        <a:t>20.12</a:t>
                      </a:r>
                      <a:endParaRPr lang="en-US" sz="4400" dirty="0">
                        <a:effectLst/>
                        <a:latin typeface="Carlito"/>
                        <a:ea typeface="Carlito"/>
                        <a:cs typeface="Carlito"/>
                      </a:endParaRPr>
                    </a:p>
                  </a:txBody>
                  <a:tcPr marL="68580" marR="68580" marT="0" marB="0" anchor="b"/>
                </a:tc>
              </a:tr>
              <a:tr h="380853">
                <a:tc gridSpan="8">
                  <a:txBody>
                    <a:bodyPr/>
                    <a:lstStyle/>
                    <a:p>
                      <a:pPr marL="0" marR="0">
                        <a:lnSpc>
                          <a:spcPct val="115000"/>
                        </a:lnSpc>
                        <a:spcBef>
                          <a:spcPts val="0"/>
                        </a:spcBef>
                        <a:spcAft>
                          <a:spcPts val="0"/>
                        </a:spcAft>
                      </a:pPr>
                      <a:r>
                        <a:rPr lang="en-US" sz="4400" dirty="0">
                          <a:effectLst/>
                        </a:rPr>
                        <a:t>Average Five years Growth Rate ( Industry)                                                                                                                                      17.50                                                                                                                                                          </a:t>
                      </a:r>
                      <a:endParaRPr lang="en-US" sz="4400" dirty="0">
                        <a:effectLst/>
                        <a:latin typeface="Carlito"/>
                        <a:ea typeface="Carlito"/>
                        <a:cs typeface="Carlito"/>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1"/>
          <p:cNvSpPr>
            <a:spLocks noChangeArrowheads="1"/>
          </p:cNvSpPr>
          <p:nvPr/>
        </p:nvSpPr>
        <p:spPr bwMode="auto">
          <a:xfrm>
            <a:off x="6405563" y="677545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Berlin Sans FB" pitchFamily="34" charset="0"/>
                <a:ea typeface="Carlito" charset="0"/>
                <a:cs typeface="Times-Roman" charset="0"/>
              </a:rPr>
              <a:t>Source (Own research)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6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3575050"/>
            <a:ext cx="17672049" cy="165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1" y="7937"/>
            <a:ext cx="17672049"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All in one\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94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050" y="679450"/>
            <a:ext cx="16535400" cy="17020044"/>
          </a:xfrm>
          <a:prstGeom prst="rect">
            <a:avLst/>
          </a:prstGeom>
        </p:spPr>
        <p:txBody>
          <a:bodyPr wrap="square">
            <a:spAutoFit/>
          </a:bodyPr>
          <a:lstStyle/>
          <a:p>
            <a:r>
              <a:rPr lang="en-US" sz="4400" b="1" dirty="0" smtClean="0"/>
              <a:t>4. </a:t>
            </a:r>
            <a:r>
              <a:rPr lang="en-US" sz="4400" dirty="0" smtClean="0"/>
              <a:t> </a:t>
            </a:r>
            <a:r>
              <a:rPr lang="en-US" sz="4400" b="1" dirty="0" smtClean="0"/>
              <a:t>Takaful </a:t>
            </a:r>
            <a:r>
              <a:rPr lang="en-US" sz="4400" b="1" dirty="0"/>
              <a:t>Insurance </a:t>
            </a:r>
            <a:endParaRPr lang="en-US" sz="4400" b="1" dirty="0" smtClean="0"/>
          </a:p>
          <a:p>
            <a:pPr lvl="1" rtl="0"/>
            <a:r>
              <a:rPr lang="en-US" sz="4400" b="1" i="1" dirty="0" smtClean="0"/>
              <a:t>Islam teaches us </a:t>
            </a:r>
            <a:r>
              <a:rPr lang="en-US" sz="4400" i="1" dirty="0" smtClean="0"/>
              <a:t>not </a:t>
            </a:r>
            <a:r>
              <a:rPr lang="en-US" sz="4400" i="1" dirty="0"/>
              <a:t>only to </a:t>
            </a:r>
            <a:r>
              <a:rPr lang="en-US" sz="4400" i="1" dirty="0" smtClean="0"/>
              <a:t>have </a:t>
            </a:r>
            <a:r>
              <a:rPr lang="en-US" sz="4400" i="1" dirty="0" err="1" smtClean="0"/>
              <a:t>ldependence</a:t>
            </a:r>
            <a:r>
              <a:rPr lang="en-US" sz="4400" i="1" dirty="0" smtClean="0"/>
              <a:t> on </a:t>
            </a:r>
            <a:r>
              <a:rPr lang="en-US" sz="4400" i="1" dirty="0"/>
              <a:t>Allah but </a:t>
            </a:r>
            <a:r>
              <a:rPr lang="en-US" sz="4400" i="1" dirty="0" smtClean="0"/>
              <a:t>also emphasizes on self protection against risks and threats</a:t>
            </a:r>
            <a:r>
              <a:rPr lang="en-US" sz="4400" i="1" dirty="0"/>
              <a:t>.</a:t>
            </a:r>
            <a:endParaRPr lang="en-US" sz="4400" dirty="0"/>
          </a:p>
          <a:p>
            <a:r>
              <a:rPr lang="en-US" sz="4400" dirty="0"/>
              <a:t>TakafulisanIslamicalternativetotheconventionalInsurance.Thewords ‘Takaful’ has been derived from the Arabic verb ‘</a:t>
            </a:r>
            <a:r>
              <a:rPr lang="en-US" sz="4400" dirty="0" err="1"/>
              <a:t>Kafala</a:t>
            </a:r>
            <a:r>
              <a:rPr lang="en-US" sz="4400" dirty="0"/>
              <a:t>’ which is also referred to as ‘</a:t>
            </a:r>
            <a:r>
              <a:rPr lang="en-US" sz="4400" dirty="0" err="1"/>
              <a:t>Kafalat</a:t>
            </a:r>
            <a:r>
              <a:rPr lang="en-US" sz="4400" dirty="0"/>
              <a:t>’ in Urdu language, its means to guarantee, to help, to take care of one another’s needs. </a:t>
            </a:r>
            <a:endParaRPr lang="en-US" sz="4400" dirty="0" smtClean="0"/>
          </a:p>
          <a:p>
            <a:r>
              <a:rPr lang="en-US" sz="4400" dirty="0" smtClean="0"/>
              <a:t>The </a:t>
            </a:r>
            <a:r>
              <a:rPr lang="en-US" sz="4400" dirty="0"/>
              <a:t>Takaful system has been structured keeping in view the Islamic system of </a:t>
            </a:r>
            <a:r>
              <a:rPr lang="en-US" sz="4400" dirty="0" err="1"/>
              <a:t>Dait</a:t>
            </a:r>
            <a:r>
              <a:rPr lang="en-US" sz="4400" dirty="0"/>
              <a:t> (Blood Money) which is the philosophy behind mutual assistance/</a:t>
            </a:r>
            <a:r>
              <a:rPr lang="en-US" sz="4400" dirty="0" err="1"/>
              <a:t>Kafalat</a:t>
            </a:r>
            <a:r>
              <a:rPr lang="en-US" sz="4400" dirty="0"/>
              <a:t>. Before going into further details about Takaful, we shall have a look at the conventional insurance system and the factors that led to it being considered Haram or illegal in the society</a:t>
            </a:r>
            <a:r>
              <a:rPr lang="en-US" sz="4400" dirty="0" smtClean="0"/>
              <a:t>.</a:t>
            </a:r>
          </a:p>
          <a:p>
            <a:endParaRPr lang="en-US" sz="4400" dirty="0"/>
          </a:p>
          <a:p>
            <a:r>
              <a:rPr lang="en-US" sz="4400" dirty="0" smtClean="0"/>
              <a:t> </a:t>
            </a:r>
            <a:r>
              <a:rPr lang="en-US" sz="4400" dirty="0"/>
              <a:t>If the importance of insurance is observed in detailed, the following aspects emerge:</a:t>
            </a:r>
          </a:p>
          <a:p>
            <a:pPr lvl="0"/>
            <a:r>
              <a:rPr lang="en-US" sz="4400" dirty="0"/>
              <a:t>To bear the risk/threat</a:t>
            </a:r>
          </a:p>
          <a:p>
            <a:pPr lvl="0"/>
            <a:r>
              <a:rPr lang="en-US" sz="4400" dirty="0"/>
              <a:t>To protect others</a:t>
            </a:r>
          </a:p>
          <a:p>
            <a:pPr lvl="0"/>
            <a:r>
              <a:rPr lang="en-US" sz="4400" dirty="0"/>
              <a:t>To share the loss</a:t>
            </a:r>
          </a:p>
          <a:p>
            <a:r>
              <a:rPr lang="en-US" sz="4400" dirty="0"/>
              <a:t>Keeping in view the basic element so insurance, it is evident that now here in Islam the above-mentioned aspects are prohibited and that there is no reason to be considered haram or illegal since Islam itself encourages to help others.</a:t>
            </a:r>
          </a:p>
          <a:p>
            <a:endParaRPr lang="en-US" sz="4400" dirty="0" smtClean="0"/>
          </a:p>
          <a:p>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41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650" y="679450"/>
            <a:ext cx="16687800" cy="26745783"/>
          </a:xfrm>
          <a:prstGeom prst="rect">
            <a:avLst/>
          </a:prstGeom>
        </p:spPr>
        <p:txBody>
          <a:bodyPr wrap="square">
            <a:spAutoFit/>
          </a:bodyPr>
          <a:lstStyle/>
          <a:p>
            <a:r>
              <a:rPr lang="en-US" sz="4400" b="1" dirty="0" smtClean="0"/>
              <a:t>4. </a:t>
            </a:r>
            <a:r>
              <a:rPr lang="en-US" sz="4400" dirty="0" smtClean="0"/>
              <a:t>Benefit of </a:t>
            </a:r>
            <a:r>
              <a:rPr lang="en-US" sz="4400" dirty="0"/>
              <a:t>T</a:t>
            </a:r>
            <a:r>
              <a:rPr lang="en-US" sz="4400" dirty="0" smtClean="0"/>
              <a:t>akaful in the economy </a:t>
            </a:r>
          </a:p>
          <a:p>
            <a:endParaRPr lang="en-US" sz="4000" b="1" dirty="0"/>
          </a:p>
          <a:p>
            <a:r>
              <a:rPr lang="en-US" sz="4000" b="1" dirty="0"/>
              <a:t>Strategic Issues</a:t>
            </a:r>
            <a:endParaRPr lang="en-US" sz="4000" dirty="0"/>
          </a:p>
          <a:p>
            <a:pPr lvl="0"/>
            <a:r>
              <a:rPr lang="en-US" sz="4000" dirty="0"/>
              <a:t>Learning and growth perspective</a:t>
            </a:r>
          </a:p>
          <a:p>
            <a:pPr lvl="0"/>
            <a:r>
              <a:rPr lang="en-US" sz="4000" dirty="0"/>
              <a:t>Develop Human Capital with the required competences, succession plans and performance management system for the proposed tactful </a:t>
            </a:r>
            <a:endParaRPr lang="en-US" sz="4000" dirty="0" smtClean="0">
              <a:effectLst/>
            </a:endParaRPr>
          </a:p>
          <a:p>
            <a:pPr lvl="1"/>
            <a:r>
              <a:rPr lang="en-US" sz="4000" dirty="0"/>
              <a:t>Equipping the company with highly competent employees through well-developed competence framework in Islamic finance  ; </a:t>
            </a:r>
            <a:endParaRPr lang="en-US" sz="4000" dirty="0" smtClean="0">
              <a:effectLst/>
            </a:endParaRPr>
          </a:p>
          <a:p>
            <a:pPr lvl="1"/>
            <a:r>
              <a:rPr lang="en-US" sz="4000" dirty="0"/>
              <a:t>Continuous training and capacity building for all employees following the growth of the business.</a:t>
            </a:r>
            <a:endParaRPr lang="en-US" sz="4000" dirty="0" smtClean="0">
              <a:effectLst/>
            </a:endParaRPr>
          </a:p>
          <a:p>
            <a:pPr lvl="1"/>
            <a:r>
              <a:rPr lang="en-US" sz="4000" dirty="0"/>
              <a:t>develop and implement a well-designed performance-based incentive management system; and </a:t>
            </a:r>
            <a:endParaRPr lang="en-US" sz="4000" dirty="0" smtClean="0">
              <a:effectLst/>
            </a:endParaRPr>
          </a:p>
          <a:p>
            <a:pPr lvl="1"/>
            <a:r>
              <a:rPr lang="en-US" sz="4000" dirty="0"/>
              <a:t>well-founded career development and succession planning programs to be in place</a:t>
            </a:r>
            <a:endParaRPr lang="en-US" sz="4000" dirty="0" smtClean="0">
              <a:effectLst/>
            </a:endParaRPr>
          </a:p>
          <a:p>
            <a:pPr lvl="0"/>
            <a:r>
              <a:rPr lang="en-US" sz="4000" dirty="0"/>
              <a:t>Create organizational culture that meets values, assumptions and artifacts set by the organization that create a sense of order, continuity, and commitments to meet the strategic objective of tactful insurance  . and for this reason : </a:t>
            </a:r>
            <a:endParaRPr lang="en-US" sz="4000" dirty="0" smtClean="0">
              <a:effectLst/>
            </a:endParaRPr>
          </a:p>
          <a:p>
            <a:pPr lvl="1"/>
            <a:r>
              <a:rPr lang="en-US" sz="4000" dirty="0"/>
              <a:t>Everyone is aware of the alternative insurance /</a:t>
            </a:r>
            <a:r>
              <a:rPr lang="en-US" sz="4000" dirty="0" err="1"/>
              <a:t>takaful</a:t>
            </a:r>
            <a:r>
              <a:rPr lang="en-US" sz="4000" dirty="0"/>
              <a:t> insurance </a:t>
            </a:r>
            <a:endParaRPr lang="en-US" sz="4000" dirty="0" smtClean="0">
              <a:effectLst/>
            </a:endParaRPr>
          </a:p>
          <a:p>
            <a:pPr lvl="1"/>
            <a:r>
              <a:rPr lang="en-US" sz="4000" dirty="0"/>
              <a:t>Regular performance evaluation to create best team and reward each team for best performance</a:t>
            </a:r>
            <a:endParaRPr lang="en-US" sz="4000" dirty="0" smtClean="0">
              <a:effectLst/>
            </a:endParaRPr>
          </a:p>
          <a:p>
            <a:pPr lvl="1"/>
            <a:r>
              <a:rPr lang="en-US" sz="4000" dirty="0"/>
              <a:t>Creating good perception about the alternative insurance through different mechanisms as set in the strategy.</a:t>
            </a:r>
            <a:endParaRPr lang="en-US" sz="4000" dirty="0" smtClean="0">
              <a:effectLst/>
            </a:endParaRPr>
          </a:p>
          <a:p>
            <a:pPr lvl="1"/>
            <a:r>
              <a:rPr lang="en-US" sz="4000" dirty="0"/>
              <a:t>Develop ICT program to bring about efficiency and effectiveness in all organizational processes and service centers.</a:t>
            </a:r>
            <a:endParaRPr lang="en-US" sz="4000" dirty="0" smtClean="0">
              <a:effectLst/>
            </a:endParaRPr>
          </a:p>
          <a:p>
            <a:pPr lvl="1"/>
            <a:r>
              <a:rPr lang="en-US" sz="4000" dirty="0"/>
              <a:t>IT investment is critical for financial service company, such as Takaful Insurance </a:t>
            </a:r>
            <a:r>
              <a:rPr lang="en-US" sz="4000" dirty="0" err="1"/>
              <a:t>insurtech</a:t>
            </a:r>
            <a:r>
              <a:rPr lang="en-US" sz="4000" dirty="0"/>
              <a:t> for Takaful business. </a:t>
            </a:r>
            <a:endParaRPr lang="en-US" sz="4000" dirty="0" smtClean="0">
              <a:effectLst/>
            </a:endParaRPr>
          </a:p>
          <a:p>
            <a:pPr lvl="1"/>
            <a:r>
              <a:rPr lang="en-US" sz="4000" dirty="0"/>
              <a:t>Properly identified software for enterprise resource planning of  that   </a:t>
            </a:r>
            <a:r>
              <a:rPr lang="en-US" sz="4000" dirty="0" err="1"/>
              <a:t>takaful</a:t>
            </a:r>
            <a:r>
              <a:rPr lang="en-US" sz="4000" dirty="0"/>
              <a:t> insurance </a:t>
            </a:r>
            <a:endParaRPr lang="en-US" sz="4000" dirty="0" smtClean="0">
              <a:effectLst/>
            </a:endParaRPr>
          </a:p>
          <a:p>
            <a:endParaRPr lang="en-US" sz="40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smtClean="0"/>
          </a:p>
          <a:p>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8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850" y="679450"/>
            <a:ext cx="16611600" cy="22436911"/>
          </a:xfrm>
          <a:prstGeom prst="rect">
            <a:avLst/>
          </a:prstGeom>
        </p:spPr>
        <p:txBody>
          <a:bodyPr wrap="square">
            <a:spAutoFit/>
          </a:bodyPr>
          <a:lstStyle/>
          <a:p>
            <a:r>
              <a:rPr lang="en-US" sz="4400" b="1" dirty="0" smtClean="0"/>
              <a:t>4. </a:t>
            </a:r>
            <a:r>
              <a:rPr lang="en-US" sz="4400" dirty="0" smtClean="0"/>
              <a:t>Benefit of </a:t>
            </a:r>
            <a:r>
              <a:rPr lang="en-US" sz="4400" dirty="0"/>
              <a:t>T</a:t>
            </a:r>
            <a:r>
              <a:rPr lang="en-US" sz="4400" dirty="0" smtClean="0"/>
              <a:t>akaful in the economy </a:t>
            </a:r>
          </a:p>
          <a:p>
            <a:pPr lvl="0"/>
            <a:r>
              <a:rPr lang="en-US" sz="4000" dirty="0"/>
              <a:t>Internal process perspective</a:t>
            </a:r>
          </a:p>
          <a:p>
            <a:pPr lvl="0"/>
            <a:r>
              <a:rPr lang="en-US" sz="4000" dirty="0"/>
              <a:t>Develop a system that brings about efficiency and effectiveness of all processes  </a:t>
            </a:r>
            <a:endParaRPr lang="en-US" sz="4000" dirty="0" smtClean="0">
              <a:effectLst/>
            </a:endParaRPr>
          </a:p>
          <a:p>
            <a:pPr lvl="1"/>
            <a:r>
              <a:rPr lang="en-US" sz="4000" dirty="0"/>
              <a:t>There will be standard quality, cycle time and cost measurement for every underwriting process </a:t>
            </a:r>
            <a:endParaRPr lang="en-US" sz="4000" dirty="0" smtClean="0">
              <a:effectLst/>
            </a:endParaRPr>
          </a:p>
          <a:p>
            <a:pPr lvl="1"/>
            <a:r>
              <a:rPr lang="en-US" sz="4000" dirty="0"/>
              <a:t>There will be standard quality, cycle time and cost measurement for every claims management  process </a:t>
            </a:r>
            <a:endParaRPr lang="en-US" sz="4000" dirty="0" smtClean="0">
              <a:effectLst/>
            </a:endParaRPr>
          </a:p>
          <a:p>
            <a:pPr lvl="1"/>
            <a:r>
              <a:rPr lang="en-US" sz="4000" dirty="0"/>
              <a:t>There will be standard quality, cycle time and cost measurement for every  marketing management  process </a:t>
            </a:r>
            <a:endParaRPr lang="en-US" sz="4000" dirty="0" smtClean="0">
              <a:effectLst/>
            </a:endParaRPr>
          </a:p>
          <a:p>
            <a:pPr lvl="1"/>
            <a:r>
              <a:rPr lang="en-US" sz="4000" dirty="0"/>
              <a:t> Every process will have its own qualitative and quantitative measures. </a:t>
            </a:r>
            <a:endParaRPr lang="en-US" sz="4000" dirty="0" smtClean="0">
              <a:effectLst/>
            </a:endParaRPr>
          </a:p>
          <a:p>
            <a:pPr lvl="1"/>
            <a:r>
              <a:rPr lang="en-US" sz="4000" dirty="0"/>
              <a:t>There will be clearly identified risk management system with a clearly set risk appetite approved by sharia advisory board / Board of Directors . the risk management process and the system employed ultimately provide   an overview of all processes in the organization so the decision will be made based on adequate information .</a:t>
            </a:r>
            <a:endParaRPr lang="en-US" sz="4000" dirty="0" smtClean="0">
              <a:effectLst/>
            </a:endParaRPr>
          </a:p>
          <a:p>
            <a:pPr lvl="1"/>
            <a:r>
              <a:rPr lang="en-US" sz="4000" dirty="0"/>
              <a:t>Reputation/ image building through well-articulated and designed media platform for all personal sales, advertising, sales promotion and other </a:t>
            </a:r>
            <a:r>
              <a:rPr lang="en-US" sz="4000" b="1" dirty="0"/>
              <a:t>Halal </a:t>
            </a:r>
            <a:r>
              <a:rPr lang="en-US" sz="4000" dirty="0"/>
              <a:t>promotional systems. There will be a thorough and frequent checking of effectiveness of such media.</a:t>
            </a:r>
            <a:endParaRPr lang="en-US" sz="4000" dirty="0" smtClean="0">
              <a:effectLst/>
            </a:endParaRPr>
          </a:p>
          <a:p>
            <a:pPr lvl="0"/>
            <a:r>
              <a:rPr lang="en-US" sz="4000" dirty="0"/>
              <a:t>Financial perspectives</a:t>
            </a:r>
          </a:p>
          <a:p>
            <a:endParaRPr lang="en-US" sz="4000" b="1" dirty="0"/>
          </a:p>
          <a:p>
            <a:endParaRPr lang="en-US" sz="40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a:p>
          <a:p>
            <a:endParaRPr lang="en-US" sz="4400" b="1" dirty="0" smtClean="0"/>
          </a:p>
          <a:p>
            <a:endParaRPr lang="en-US" sz="4400" b="1" dirty="0" smtClean="0"/>
          </a:p>
          <a:p>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41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850" y="679450"/>
            <a:ext cx="16611600" cy="18251150"/>
          </a:xfrm>
          <a:prstGeom prst="rect">
            <a:avLst/>
          </a:prstGeom>
        </p:spPr>
        <p:txBody>
          <a:bodyPr wrap="square">
            <a:spAutoFit/>
          </a:bodyPr>
          <a:lstStyle/>
          <a:p>
            <a:r>
              <a:rPr lang="en-US" sz="4400" b="1" dirty="0" smtClean="0"/>
              <a:t>4. </a:t>
            </a:r>
            <a:r>
              <a:rPr lang="en-US" sz="4400" dirty="0" smtClean="0"/>
              <a:t> </a:t>
            </a:r>
            <a:r>
              <a:rPr lang="en-US" sz="4400" b="1" dirty="0" smtClean="0"/>
              <a:t>Takaful </a:t>
            </a:r>
            <a:r>
              <a:rPr lang="en-US" sz="4400" b="1" dirty="0"/>
              <a:t>Insurance </a:t>
            </a:r>
            <a:endParaRPr lang="en-US" sz="4400" b="1" dirty="0" smtClean="0"/>
          </a:p>
          <a:p>
            <a:pPr lvl="0"/>
            <a:r>
              <a:rPr lang="en-US" sz="4400" dirty="0" smtClean="0"/>
              <a:t>.</a:t>
            </a:r>
            <a:r>
              <a:rPr lang="en-US" dirty="0"/>
              <a:t> </a:t>
            </a:r>
            <a:r>
              <a:rPr lang="en-US" sz="4000" dirty="0"/>
              <a:t>Customer Perspective</a:t>
            </a:r>
          </a:p>
          <a:p>
            <a:pPr lvl="0"/>
            <a:r>
              <a:rPr lang="en-US" sz="4000" dirty="0"/>
              <a:t>Establish customer relationship management: -</a:t>
            </a:r>
            <a:endParaRPr lang="en-US" sz="4000" dirty="0" smtClean="0">
              <a:effectLst/>
            </a:endParaRPr>
          </a:p>
          <a:p>
            <a:pPr lvl="1"/>
            <a:r>
              <a:rPr lang="en-US" sz="4000" dirty="0"/>
              <a:t>Ensuring a very Low level of customer complaint and continuous review of Company’s complaint management system and a customer satisfaction designs in all systems</a:t>
            </a:r>
            <a:endParaRPr lang="en-US" sz="4000" dirty="0" smtClean="0">
              <a:effectLst/>
            </a:endParaRPr>
          </a:p>
          <a:p>
            <a:pPr lvl="1"/>
            <a:r>
              <a:rPr lang="en-US" sz="4000" dirty="0"/>
              <a:t>Ensuring that there will be high persistent rate of insurance policies and renewal of at least 85% to 90% of existing business</a:t>
            </a:r>
            <a:endParaRPr lang="en-US" sz="4000" dirty="0" smtClean="0">
              <a:effectLst/>
            </a:endParaRPr>
          </a:p>
          <a:p>
            <a:pPr lvl="1"/>
            <a:r>
              <a:rPr lang="en-US" sz="4000" dirty="0"/>
              <a:t>Increasing annual new business by 30-35% to be attracted every year</a:t>
            </a:r>
            <a:endParaRPr lang="en-US" sz="4000" dirty="0" smtClean="0">
              <a:effectLst/>
            </a:endParaRPr>
          </a:p>
          <a:p>
            <a:pPr lvl="1"/>
            <a:r>
              <a:rPr lang="en-US" sz="4000" dirty="0"/>
              <a:t>A customer and employees satisfaction survey to be conducted at least every three years to assess Company’s level of customer service and identify areas for improvement </a:t>
            </a:r>
            <a:endParaRPr lang="en-US" sz="4000" dirty="0" smtClean="0">
              <a:effectLst/>
            </a:endParaRPr>
          </a:p>
          <a:p>
            <a:pPr lvl="1"/>
            <a:r>
              <a:rPr lang="en-US" sz="4000" dirty="0"/>
              <a:t>Ensuring presence in service </a:t>
            </a:r>
            <a:r>
              <a:rPr lang="en-US" sz="4000" dirty="0" err="1"/>
              <a:t>centres</a:t>
            </a:r>
            <a:r>
              <a:rPr lang="en-US" sz="4000" dirty="0"/>
              <a:t> in terms of service hours, branch network, innovative technology and door step services/ personal service for selected customers</a:t>
            </a:r>
            <a:endParaRPr lang="en-US" sz="4000" dirty="0" smtClean="0">
              <a:effectLst/>
            </a:endParaRPr>
          </a:p>
          <a:p>
            <a:pPr lvl="1"/>
            <a:r>
              <a:rPr lang="en-US" sz="4000" dirty="0"/>
              <a:t>Increase market leadership in terms of availability and unlimited service offer</a:t>
            </a:r>
            <a:endParaRPr lang="en-US" sz="4000" dirty="0" smtClean="0">
              <a:effectLst/>
            </a:endParaRPr>
          </a:p>
          <a:p>
            <a:pPr lvl="1"/>
            <a:r>
              <a:rPr lang="en-US" sz="4000" dirty="0"/>
              <a:t>Prompt claims service subject to clearly defined standard time, quality, cost and service standards</a:t>
            </a:r>
            <a:endParaRPr lang="en-US" sz="4000" dirty="0" smtClean="0">
              <a:effectLst/>
            </a:endParaRPr>
          </a:p>
          <a:p>
            <a:pPr lvl="1"/>
            <a:r>
              <a:rPr lang="en-US" sz="4000" dirty="0"/>
              <a:t>Short leaflets for those coming for claims and buying insurance services explaining what to do and when to do.  </a:t>
            </a:r>
            <a:endParaRPr lang="en-US" sz="4000" dirty="0" smtClean="0">
              <a:effectLst/>
            </a:endParaRPr>
          </a:p>
          <a:p>
            <a:pPr lvl="1"/>
            <a:r>
              <a:rPr lang="en-US" sz="4000" dirty="0"/>
              <a:t>Prepare customer service charter that can be adhered through continuous monitoring and evaluation of the existing system.</a:t>
            </a:r>
            <a:endParaRPr lang="en-US" sz="4000" dirty="0" smtClean="0">
              <a:effectLst/>
            </a:endParaRPr>
          </a:p>
          <a:p>
            <a:pPr lvl="1"/>
            <a:r>
              <a:rPr lang="en-US" sz="4000" dirty="0"/>
              <a:t>Set and sign memorandum of association on customer service standards for third party service providers (in terms of cost, time and other service quality parameters)</a:t>
            </a:r>
            <a:endParaRPr lang="en-US" sz="4000" dirty="0" smtClean="0">
              <a:effectLst/>
            </a:endParaRPr>
          </a:p>
          <a:p>
            <a:pPr lvl="0"/>
            <a:endParaRPr lang="en-US" sz="4400" dirty="0" smtClean="0">
              <a:effectLst/>
            </a:endParaRPr>
          </a:p>
          <a:p>
            <a:endParaRPr lang="en-US" sz="4400" dirty="0" smtClean="0"/>
          </a:p>
          <a:p>
            <a:endParaRPr lang="en-US" sz="4400" dirty="0"/>
          </a:p>
        </p:txBody>
      </p:sp>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450" y="679450"/>
            <a:ext cx="19050000" cy="19051369"/>
          </a:xfrm>
          <a:prstGeom prst="rect">
            <a:avLst/>
          </a:prstGeom>
        </p:spPr>
        <p:txBody>
          <a:bodyPr wrap="square">
            <a:spAutoFit/>
          </a:bodyPr>
          <a:lstStyle/>
          <a:p>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pPr marL="742950" indent="-742950">
              <a:buAutoNum type="arabicPeriod" startAt="4"/>
            </a:pPr>
            <a:endParaRPr lang="en-US" sz="4400" b="1" dirty="0"/>
          </a:p>
          <a:p>
            <a:pPr marL="742950" indent="-742950">
              <a:buAutoNum type="arabicPeriod" startAt="4"/>
            </a:pPr>
            <a:endParaRPr lang="en-US" sz="4400" b="1" dirty="0" smtClean="0"/>
          </a:p>
          <a:p>
            <a:endParaRPr lang="en-US" sz="4400" b="1" dirty="0"/>
          </a:p>
        </p:txBody>
      </p:sp>
      <p:graphicFrame>
        <p:nvGraphicFramePr>
          <p:cNvPr id="3" name="Table 2"/>
          <p:cNvGraphicFramePr>
            <a:graphicFrameLocks noGrp="1"/>
          </p:cNvGraphicFramePr>
          <p:nvPr>
            <p:extLst>
              <p:ext uri="{D42A27DB-BD31-4B8C-83A1-F6EECF244321}">
                <p14:modId xmlns:p14="http://schemas.microsoft.com/office/powerpoint/2010/main" val="3310328800"/>
              </p:ext>
            </p:extLst>
          </p:nvPr>
        </p:nvGraphicFramePr>
        <p:xfrm>
          <a:off x="2736852" y="2736850"/>
          <a:ext cx="16763998" cy="17270984"/>
        </p:xfrm>
        <a:graphic>
          <a:graphicData uri="http://schemas.openxmlformats.org/drawingml/2006/table">
            <a:tbl>
              <a:tblPr firstRow="1" firstCol="1" bandRow="1">
                <a:tableStyleId>{5C22544A-7EE6-4342-B048-85BDC9FD1C3A}</a:tableStyleId>
              </a:tblPr>
              <a:tblGrid>
                <a:gridCol w="1325975"/>
                <a:gridCol w="2091631"/>
                <a:gridCol w="1759979"/>
                <a:gridCol w="1827783"/>
                <a:gridCol w="1758506"/>
                <a:gridCol w="1758506"/>
                <a:gridCol w="1917699"/>
                <a:gridCol w="2566403"/>
                <a:gridCol w="1757516"/>
              </a:tblGrid>
              <a:tr h="438336">
                <a:tc gridSpan="9">
                  <a:txBody>
                    <a:bodyPr/>
                    <a:lstStyle/>
                    <a:p>
                      <a:pPr marL="0" marR="0" algn="ctr">
                        <a:lnSpc>
                          <a:spcPct val="115000"/>
                        </a:lnSpc>
                        <a:spcBef>
                          <a:spcPts val="0"/>
                        </a:spcBef>
                        <a:spcAft>
                          <a:spcPts val="0"/>
                        </a:spcAft>
                        <a:tabLst>
                          <a:tab pos="7200900" algn="l"/>
                        </a:tabLst>
                      </a:pPr>
                      <a:endParaRPr lang="en-US" sz="2800" dirty="0">
                        <a:effectLst/>
                        <a:latin typeface="Carlito"/>
                        <a:ea typeface="Carlito"/>
                        <a:cs typeface="Carlito"/>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39872">
                <a:tc>
                  <a:txBody>
                    <a:bodyPr/>
                    <a:lstStyle/>
                    <a:p>
                      <a:pPr marL="0" marR="0" algn="ctr">
                        <a:lnSpc>
                          <a:spcPct val="115000"/>
                        </a:lnSpc>
                        <a:spcBef>
                          <a:spcPts val="0"/>
                        </a:spcBef>
                        <a:spcAft>
                          <a:spcPts val="0"/>
                        </a:spcAft>
                      </a:pPr>
                      <a:r>
                        <a:rPr lang="en-US" sz="2800">
                          <a:effectLst/>
                        </a:rPr>
                        <a:t> (%)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TOTAL DEPOSIT(IFB) INDUSTRY LEVEL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TOTAL FINANCING (IFB) INDUSTRY LEVEL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EXISTING GROSS WRITTEN CONTRIBUTION 2022/23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SHARE OF TAKFUL FROM IFB DEPOSIT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SHARE OF TAKFUL FROM IFB FINANCING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SHARE OF TAKFUL FROM AVERGAGE I/ FINANCING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NICE GROSS WRITTEN PREMIUM 2021/22</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CON. GROSS WRITTENT PREMUIM INDU. 2021/22</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2800">
                          <a:effectLst/>
                        </a:rPr>
                        <a:t>83,785,424,041.17</a:t>
                      </a:r>
                      <a:endParaRPr lang="en-US" sz="28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2800">
                          <a:effectLst/>
                        </a:rPr>
                        <a:t>61,169,591,633.27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52,608,400.00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0.0006</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0.0009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0.00074</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348,866,145.00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16,600,000,000.00</a:t>
                      </a:r>
                      <a:endParaRPr lang="en-US" sz="2800" dirty="0">
                        <a:effectLst/>
                        <a:latin typeface="Carlito"/>
                        <a:ea typeface="Carlito"/>
                        <a:cs typeface="Carlito"/>
                      </a:endParaRPr>
                    </a:p>
                  </a:txBody>
                  <a:tcPr marL="68580" marR="68580" marT="0" marB="0" anchor="ctr"/>
                </a:tc>
              </a:tr>
              <a:tr h="448254">
                <a:tc>
                  <a:txBody>
                    <a:bodyPr/>
                    <a:lstStyle/>
                    <a:p>
                      <a:pPr marL="0" marR="0" algn="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0.02102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dirty="0">
                          <a:effectLst/>
                        </a:rPr>
                        <a:t>SEN.1=0.001%</a:t>
                      </a:r>
                      <a:endParaRPr lang="en-US" sz="28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837,854.24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61,169,591.63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52,608,400.00</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a:effectLst/>
                        </a:rPr>
                        <a:t>SEN.2=0.2%</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1,675,708.48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1,223,391.83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52,608,400.00</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55,052,632.47</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078755">
                <a:tc>
                  <a:txBody>
                    <a:bodyPr/>
                    <a:lstStyle/>
                    <a:p>
                      <a:pPr marL="0" marR="0" algn="r">
                        <a:lnSpc>
                          <a:spcPct val="115000"/>
                        </a:lnSpc>
                        <a:spcBef>
                          <a:spcPts val="0"/>
                        </a:spcBef>
                        <a:spcAft>
                          <a:spcPts val="0"/>
                        </a:spcAft>
                      </a:pPr>
                      <a:r>
                        <a:rPr lang="en-US" sz="2800" dirty="0">
                          <a:effectLst/>
                        </a:rPr>
                        <a:t>SEN.3=0.3%</a:t>
                      </a:r>
                      <a:endParaRPr lang="en-US" sz="28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2,513,562.72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1,835,087.75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52,608,400.00</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a:effectLst/>
                        </a:rPr>
                        <a:t>SEN.4=0.4%</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3,351,416.96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2,446,783.67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52,608,400.00</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a:effectLst/>
                        </a:rPr>
                        <a:t>SEN.5=0.5%</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4,189,271.20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3,058,479.58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52,608,400.00</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dirty="0">
                          <a:effectLst/>
                        </a:rPr>
                        <a:t>SEN.10=1%</a:t>
                      </a:r>
                      <a:endParaRPr lang="en-US" sz="28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dirty="0">
                          <a:effectLst/>
                        </a:rPr>
                        <a:t>        8,378,542.40 </a:t>
                      </a:r>
                      <a:endParaRPr lang="en-US" sz="28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6,116,959.16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52,608,400.00</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a:effectLst/>
                        </a:rPr>
                        <a:t>SEN.11=1.5%</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dirty="0">
                          <a:effectLst/>
                        </a:rPr>
                        <a:t>      12,567,813.61 </a:t>
                      </a:r>
                      <a:endParaRPr lang="en-US" sz="28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dirty="0">
                          <a:effectLst/>
                        </a:rPr>
                        <a:t>          9,175,438.74 </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52,608,400.00</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50,271,254.42</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55,052,632.47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52,644,095.63</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 </a:t>
                      </a:r>
                      <a:endParaRPr lang="en-US" sz="2800">
                        <a:effectLst/>
                        <a:latin typeface="Carlito"/>
                        <a:ea typeface="Carlito"/>
                        <a:cs typeface="Carlito"/>
                      </a:endParaRPr>
                    </a:p>
                  </a:txBody>
                  <a:tcPr marL="68580" marR="68580" marT="0" marB="0" anchor="ctr"/>
                </a:tc>
              </a:tr>
              <a:tr h="1406381">
                <a:tc>
                  <a:txBody>
                    <a:bodyPr/>
                    <a:lstStyle/>
                    <a:p>
                      <a:pPr marL="0" marR="0" algn="r">
                        <a:lnSpc>
                          <a:spcPct val="115000"/>
                        </a:lnSpc>
                        <a:spcBef>
                          <a:spcPts val="0"/>
                        </a:spcBef>
                        <a:spcAft>
                          <a:spcPts val="0"/>
                        </a:spcAft>
                      </a:pPr>
                      <a:r>
                        <a:rPr lang="en-US" sz="2800">
                          <a:effectLst/>
                        </a:rPr>
                        <a:t>TOTAL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58,649,796.83 </a:t>
                      </a:r>
                      <a:endParaRPr lang="en-US" sz="28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2800">
                          <a:effectLst/>
                        </a:rPr>
                        <a:t>      103,376,609.86 </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578,692,400.00</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552,983,798.67</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605,578,957.17</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579,085,051.95</a:t>
                      </a:r>
                      <a:endParaRPr lang="en-US" sz="28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a:effectLst/>
                        </a:rPr>
                        <a:t>1,105,828.57</a:t>
                      </a:r>
                      <a:endParaRPr lang="en-US" sz="28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2800" dirty="0">
                          <a:effectLst/>
                        </a:rPr>
                        <a:t> </a:t>
                      </a:r>
                      <a:endParaRPr lang="en-US" sz="2800" dirty="0">
                        <a:effectLst/>
                        <a:latin typeface="Carlito"/>
                        <a:ea typeface="Carlito"/>
                        <a:cs typeface="Carlito"/>
                      </a:endParaRPr>
                    </a:p>
                  </a:txBody>
                  <a:tcPr marL="68580" marR="68580" marT="0" marB="0" anchor="ctr"/>
                </a:tc>
              </a:tr>
            </a:tbl>
          </a:graphicData>
        </a:graphic>
      </p:graphicFrame>
      <p:sp>
        <p:nvSpPr>
          <p:cNvPr id="4" name="Rectangle 1"/>
          <p:cNvSpPr>
            <a:spLocks noChangeArrowheads="1"/>
          </p:cNvSpPr>
          <p:nvPr/>
        </p:nvSpPr>
        <p:spPr bwMode="auto">
          <a:xfrm>
            <a:off x="342900" y="171618"/>
            <a:ext cx="19157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200900" algn="l"/>
              </a:tabLst>
            </a:pPr>
            <a:r>
              <a:rPr kumimoji="0" lang="en-US" sz="6000" b="1" i="0" u="none" strike="noStrike" cap="none" normalizeH="0" baseline="0" dirty="0" smtClean="0">
                <a:ln>
                  <a:noFill/>
                </a:ln>
                <a:solidFill>
                  <a:schemeClr val="tx1"/>
                </a:solidFill>
                <a:effectLst/>
                <a:latin typeface="Berlin Sans FB" pitchFamily="34" charset="0"/>
                <a:cs typeface="Times-Roman" charset="0"/>
              </a:rPr>
              <a:t>4.1 </a:t>
            </a:r>
            <a:r>
              <a:rPr kumimoji="0" lang="en-US" sz="6000" b="1" i="0" u="none" strike="noStrike" cap="none" normalizeH="0" baseline="0" dirty="0" smtClean="0">
                <a:ln>
                  <a:noFill/>
                </a:ln>
                <a:solidFill>
                  <a:schemeClr val="tx1"/>
                </a:solidFill>
                <a:effectLst/>
                <a:latin typeface="Berlin Sans FB" pitchFamily="34" charset="0"/>
                <a:cs typeface="Times-Roman" charset="0"/>
              </a:rPr>
              <a:t>TAKAFUL MARKET OPPORTUNITY </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58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4856746"/>
              </p:ext>
            </p:extLst>
          </p:nvPr>
        </p:nvGraphicFramePr>
        <p:xfrm>
          <a:off x="2660650" y="4413250"/>
          <a:ext cx="15589250" cy="14196060"/>
        </p:xfrm>
        <a:graphic>
          <a:graphicData uri="http://schemas.openxmlformats.org/drawingml/2006/table">
            <a:tbl>
              <a:tblPr firstRow="1" firstCol="1" bandRow="1">
                <a:tableStyleId>{5C22544A-7EE6-4342-B048-85BDC9FD1C3A}</a:tableStyleId>
              </a:tblPr>
              <a:tblGrid>
                <a:gridCol w="4987981"/>
                <a:gridCol w="6360762"/>
                <a:gridCol w="4240507"/>
              </a:tblGrid>
              <a:tr h="1720088">
                <a:tc>
                  <a:txBody>
                    <a:bodyPr/>
                    <a:lstStyle/>
                    <a:p>
                      <a:pPr marL="0" marR="0">
                        <a:lnSpc>
                          <a:spcPct val="115000"/>
                        </a:lnSpc>
                        <a:spcBef>
                          <a:spcPts val="0"/>
                        </a:spcBef>
                        <a:spcAft>
                          <a:spcPts val="0"/>
                        </a:spcAft>
                      </a:pPr>
                      <a:r>
                        <a:rPr lang="en-US" sz="5400" dirty="0">
                          <a:effectLst/>
                        </a:rPr>
                        <a:t> Class of Business </a:t>
                      </a:r>
                      <a:endParaRPr lang="en-US" sz="5400" dirty="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5400">
                          <a:effectLst/>
                        </a:rPr>
                        <a:t>Claims Paid</a:t>
                      </a:r>
                      <a:endParaRPr lang="en-US" sz="5400">
                        <a:effectLst/>
                        <a:latin typeface="Carlito"/>
                        <a:ea typeface="Carlito"/>
                        <a:cs typeface="Carlito"/>
                      </a:endParaRPr>
                    </a:p>
                  </a:txBody>
                  <a:tcPr marL="68580" marR="68580" marT="0" marB="0" anchor="ctr"/>
                </a:tc>
                <a:tc>
                  <a:txBody>
                    <a:bodyPr/>
                    <a:lstStyle/>
                    <a:p>
                      <a:pPr marL="0" marR="0" algn="ctr">
                        <a:lnSpc>
                          <a:spcPct val="115000"/>
                        </a:lnSpc>
                        <a:spcBef>
                          <a:spcPts val="0"/>
                        </a:spcBef>
                        <a:spcAft>
                          <a:spcPts val="0"/>
                        </a:spcAft>
                      </a:pPr>
                      <a:r>
                        <a:rPr lang="en-US" sz="5400">
                          <a:effectLst/>
                        </a:rPr>
                        <a:t>%</a:t>
                      </a:r>
                      <a:endParaRPr lang="en-US" sz="5400">
                        <a:effectLst/>
                        <a:latin typeface="Carlito"/>
                        <a:ea typeface="Carlito"/>
                        <a:cs typeface="Carlito"/>
                      </a:endParaRPr>
                    </a:p>
                  </a:txBody>
                  <a:tcPr marL="68580" marR="68580" marT="0" marB="0" anchor="ctr"/>
                </a:tc>
              </a:tr>
              <a:tr h="1720088">
                <a:tc>
                  <a:txBody>
                    <a:bodyPr/>
                    <a:lstStyle/>
                    <a:p>
                      <a:pPr marL="0" marR="0">
                        <a:lnSpc>
                          <a:spcPct val="115000"/>
                        </a:lnSpc>
                        <a:spcBef>
                          <a:spcPts val="0"/>
                        </a:spcBef>
                        <a:spcAft>
                          <a:spcPts val="0"/>
                        </a:spcAft>
                      </a:pPr>
                      <a:r>
                        <a:rPr lang="en-US" sz="5400">
                          <a:effectLst/>
                        </a:rPr>
                        <a:t>Motor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46,953,435</a:t>
                      </a:r>
                      <a:endParaRPr lang="en-US" sz="5400" dirty="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                  95.00 </a:t>
                      </a:r>
                      <a:endParaRPr lang="en-US" sz="5400" dirty="0">
                        <a:effectLst/>
                        <a:latin typeface="Carlito"/>
                        <a:ea typeface="Carlito"/>
                        <a:cs typeface="Carlito"/>
                      </a:endParaRPr>
                    </a:p>
                  </a:txBody>
                  <a:tcPr marL="68580" marR="68580" marT="0" marB="0" anchor="ctr"/>
                </a:tc>
              </a:tr>
              <a:tr h="860044">
                <a:tc>
                  <a:txBody>
                    <a:bodyPr/>
                    <a:lstStyle/>
                    <a:p>
                      <a:pPr marL="0" marR="0">
                        <a:lnSpc>
                          <a:spcPct val="115000"/>
                        </a:lnSpc>
                        <a:spcBef>
                          <a:spcPts val="0"/>
                        </a:spcBef>
                        <a:spcAft>
                          <a:spcPts val="0"/>
                        </a:spcAft>
                      </a:pPr>
                      <a:r>
                        <a:rPr lang="en-US" sz="5400">
                          <a:effectLst/>
                        </a:rPr>
                        <a:t>Fire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0</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                        -   </a:t>
                      </a:r>
                      <a:endParaRPr lang="en-US" sz="5400" dirty="0">
                        <a:effectLst/>
                        <a:latin typeface="Carlito"/>
                        <a:ea typeface="Carlito"/>
                        <a:cs typeface="Carlito"/>
                      </a:endParaRPr>
                    </a:p>
                  </a:txBody>
                  <a:tcPr marL="68580" marR="68580" marT="0" marB="0" anchor="ctr"/>
                </a:tc>
              </a:tr>
              <a:tr h="1720088">
                <a:tc>
                  <a:txBody>
                    <a:bodyPr/>
                    <a:lstStyle/>
                    <a:p>
                      <a:pPr marL="0" marR="0">
                        <a:lnSpc>
                          <a:spcPct val="115000"/>
                        </a:lnSpc>
                        <a:spcBef>
                          <a:spcPts val="0"/>
                        </a:spcBef>
                        <a:spcAft>
                          <a:spcPts val="0"/>
                        </a:spcAft>
                      </a:pPr>
                      <a:r>
                        <a:rPr lang="en-US" sz="5400">
                          <a:effectLst/>
                        </a:rPr>
                        <a:t>G/A</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                        240,000.00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                    0.49 </a:t>
                      </a:r>
                      <a:endParaRPr lang="en-US" sz="5400" dirty="0">
                        <a:effectLst/>
                        <a:latin typeface="Carlito"/>
                        <a:ea typeface="Carlito"/>
                        <a:cs typeface="Carlito"/>
                      </a:endParaRPr>
                    </a:p>
                  </a:txBody>
                  <a:tcPr marL="68580" marR="68580" marT="0" marB="0" anchor="ctr"/>
                </a:tc>
              </a:tr>
              <a:tr h="1720088">
                <a:tc>
                  <a:txBody>
                    <a:bodyPr/>
                    <a:lstStyle/>
                    <a:p>
                      <a:pPr marL="0" marR="0">
                        <a:lnSpc>
                          <a:spcPct val="115000"/>
                        </a:lnSpc>
                        <a:spcBef>
                          <a:spcPts val="0"/>
                        </a:spcBef>
                        <a:spcAft>
                          <a:spcPts val="0"/>
                        </a:spcAft>
                      </a:pPr>
                      <a:r>
                        <a:rPr lang="en-US" sz="5400" dirty="0">
                          <a:effectLst/>
                        </a:rPr>
                        <a:t>Marine </a:t>
                      </a:r>
                      <a:endParaRPr lang="en-US" sz="5400" dirty="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988,493</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                    2.00 </a:t>
                      </a:r>
                      <a:endParaRPr lang="en-US" sz="5400" dirty="0">
                        <a:effectLst/>
                        <a:latin typeface="Carlito"/>
                        <a:ea typeface="Carlito"/>
                        <a:cs typeface="Carlito"/>
                      </a:endParaRPr>
                    </a:p>
                  </a:txBody>
                  <a:tcPr marL="68580" marR="68580" marT="0" marB="0" anchor="ctr"/>
                </a:tc>
              </a:tr>
              <a:tr h="860044">
                <a:tc>
                  <a:txBody>
                    <a:bodyPr/>
                    <a:lstStyle/>
                    <a:p>
                      <a:pPr marL="0" marR="0">
                        <a:lnSpc>
                          <a:spcPct val="115000"/>
                        </a:lnSpc>
                        <a:spcBef>
                          <a:spcPts val="0"/>
                        </a:spcBef>
                        <a:spcAft>
                          <a:spcPts val="0"/>
                        </a:spcAft>
                      </a:pPr>
                      <a:r>
                        <a:rPr lang="en-US" sz="5400">
                          <a:effectLst/>
                        </a:rPr>
                        <a:t>Engineering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494,247</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1.00</a:t>
                      </a:r>
                      <a:endParaRPr lang="en-US" sz="5400" dirty="0">
                        <a:effectLst/>
                        <a:latin typeface="Carlito"/>
                        <a:ea typeface="Carlito"/>
                        <a:cs typeface="Carlito"/>
                      </a:endParaRPr>
                    </a:p>
                  </a:txBody>
                  <a:tcPr marL="68580" marR="68580" marT="0" marB="0" anchor="ctr"/>
                </a:tc>
              </a:tr>
              <a:tr h="1720088">
                <a:tc>
                  <a:txBody>
                    <a:bodyPr/>
                    <a:lstStyle/>
                    <a:p>
                      <a:pPr marL="0" marR="0">
                        <a:lnSpc>
                          <a:spcPct val="115000"/>
                        </a:lnSpc>
                        <a:spcBef>
                          <a:spcPts val="0"/>
                        </a:spcBef>
                        <a:spcAft>
                          <a:spcPts val="0"/>
                        </a:spcAft>
                      </a:pPr>
                      <a:r>
                        <a:rPr lang="en-US" sz="5400">
                          <a:effectLst/>
                        </a:rPr>
                        <a:t>W/C</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343,521</a:t>
                      </a:r>
                      <a:endParaRPr lang="en-US" sz="5400" dirty="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                    0.70 </a:t>
                      </a:r>
                      <a:endParaRPr lang="en-US" sz="5400" dirty="0">
                        <a:effectLst/>
                        <a:latin typeface="Carlito"/>
                        <a:ea typeface="Carlito"/>
                        <a:cs typeface="Carlito"/>
                      </a:endParaRPr>
                    </a:p>
                  </a:txBody>
                  <a:tcPr marL="68580" marR="68580" marT="0" marB="0" anchor="ctr"/>
                </a:tc>
              </a:tr>
              <a:tr h="860044">
                <a:tc>
                  <a:txBody>
                    <a:bodyPr/>
                    <a:lstStyle/>
                    <a:p>
                      <a:pPr marL="0" marR="0">
                        <a:lnSpc>
                          <a:spcPct val="115000"/>
                        </a:lnSpc>
                        <a:spcBef>
                          <a:spcPts val="0"/>
                        </a:spcBef>
                        <a:spcAft>
                          <a:spcPts val="0"/>
                        </a:spcAft>
                      </a:pPr>
                      <a:r>
                        <a:rPr lang="en-US" sz="5400">
                          <a:effectLst/>
                        </a:rPr>
                        <a:t>Miscellaneous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404,972</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dirty="0">
                          <a:effectLst/>
                        </a:rPr>
                        <a:t>0.81</a:t>
                      </a:r>
                      <a:endParaRPr lang="en-US" sz="5400" dirty="0">
                        <a:effectLst/>
                        <a:latin typeface="Carlito"/>
                        <a:ea typeface="Carlito"/>
                        <a:cs typeface="Carlito"/>
                      </a:endParaRPr>
                    </a:p>
                  </a:txBody>
                  <a:tcPr marL="68580" marR="68580" marT="0" marB="0" anchor="ctr"/>
                </a:tc>
              </a:tr>
              <a:tr h="1720088">
                <a:tc>
                  <a:txBody>
                    <a:bodyPr/>
                    <a:lstStyle/>
                    <a:p>
                      <a:pPr marL="0" marR="0">
                        <a:lnSpc>
                          <a:spcPct val="115000"/>
                        </a:lnSpc>
                        <a:spcBef>
                          <a:spcPts val="0"/>
                        </a:spcBef>
                        <a:spcAft>
                          <a:spcPts val="0"/>
                        </a:spcAft>
                      </a:pPr>
                      <a:r>
                        <a:rPr lang="en-US" sz="5400">
                          <a:effectLst/>
                        </a:rPr>
                        <a:t>Total </a:t>
                      </a:r>
                      <a:endParaRPr lang="en-US" sz="54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5400">
                          <a:effectLst/>
                        </a:rPr>
                        <a:t>49,424,667.94</a:t>
                      </a:r>
                      <a:endParaRPr lang="en-US" sz="5400">
                        <a:effectLst/>
                        <a:latin typeface="Carlito"/>
                        <a:ea typeface="Carlito"/>
                        <a:cs typeface="Carlito"/>
                      </a:endParaRPr>
                    </a:p>
                  </a:txBody>
                  <a:tcPr marL="68580" marR="68580" marT="0" marB="0" anchor="b"/>
                </a:tc>
                <a:tc>
                  <a:txBody>
                    <a:bodyPr/>
                    <a:lstStyle/>
                    <a:p>
                      <a:pPr marL="0" marR="0" algn="r">
                        <a:lnSpc>
                          <a:spcPct val="115000"/>
                        </a:lnSpc>
                        <a:spcBef>
                          <a:spcPts val="0"/>
                        </a:spcBef>
                        <a:spcAft>
                          <a:spcPts val="0"/>
                        </a:spcAft>
                      </a:pPr>
                      <a:r>
                        <a:rPr lang="en-US" sz="5400" dirty="0">
                          <a:effectLst/>
                        </a:rPr>
                        <a:t>                100.00 </a:t>
                      </a:r>
                      <a:endParaRPr lang="en-US" sz="5400" dirty="0">
                        <a:effectLst/>
                        <a:latin typeface="Carlito"/>
                        <a:ea typeface="Carlito"/>
                        <a:cs typeface="Carlito"/>
                      </a:endParaRPr>
                    </a:p>
                  </a:txBody>
                  <a:tcPr marL="68580" marR="68580" marT="0" marB="0" anchor="ctr"/>
                </a:tc>
              </a:tr>
            </a:tbl>
          </a:graphicData>
        </a:graphic>
      </p:graphicFrame>
      <p:sp>
        <p:nvSpPr>
          <p:cNvPr id="3" name="Rectangle 1"/>
          <p:cNvSpPr>
            <a:spLocks noChangeArrowheads="1"/>
          </p:cNvSpPr>
          <p:nvPr/>
        </p:nvSpPr>
        <p:spPr bwMode="auto">
          <a:xfrm>
            <a:off x="2660650" y="1641267"/>
            <a:ext cx="15621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cs typeface="Times New Roman" pitchFamily="18" charset="0"/>
              </a:rPr>
              <a:t>Takaful   Claims incurred as at   JUNE 30 2023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cs typeface="Times New Roman" pitchFamily="18" charset="0"/>
              </a:rPr>
              <a:t>Source : own research ( before ALLHUDA CIBE Muslim customers could not be covered for their losses and birr 49.424667.94 could be effected in</a:t>
            </a:r>
            <a:r>
              <a:rPr kumimoji="0" lang="en-US" sz="4400" b="0" i="0" u="none" strike="noStrike" cap="none" normalizeH="0" dirty="0" smtClean="0">
                <a:ln>
                  <a:noFill/>
                </a:ln>
                <a:solidFill>
                  <a:schemeClr val="tx1"/>
                </a:solidFill>
                <a:effectLst/>
                <a:latin typeface="Times New Roman" pitchFamily="18" charset="0"/>
                <a:cs typeface="Times New Roman" pitchFamily="18" charset="0"/>
              </a:rPr>
              <a:t> form of compensation –Takaful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1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8955090"/>
              </p:ext>
            </p:extLst>
          </p:nvPr>
        </p:nvGraphicFramePr>
        <p:xfrm>
          <a:off x="2432050" y="3194050"/>
          <a:ext cx="17144999" cy="15071111"/>
        </p:xfrm>
        <a:graphic>
          <a:graphicData uri="http://schemas.openxmlformats.org/drawingml/2006/table">
            <a:tbl>
              <a:tblPr firstRow="1" firstCol="1" bandRow="1">
                <a:tableStyleId>{5C22544A-7EE6-4342-B048-85BDC9FD1C3A}</a:tableStyleId>
              </a:tblPr>
              <a:tblGrid>
                <a:gridCol w="6058980"/>
                <a:gridCol w="4157014"/>
                <a:gridCol w="3854650"/>
                <a:gridCol w="499387"/>
                <a:gridCol w="2574968"/>
              </a:tblGrid>
              <a:tr h="1400831">
                <a:tc gridSpan="4">
                  <a:txBody>
                    <a:bodyPr/>
                    <a:lstStyle/>
                    <a:p>
                      <a:pPr marL="0" marR="0">
                        <a:lnSpc>
                          <a:spcPct val="115000"/>
                        </a:lnSpc>
                        <a:spcBef>
                          <a:spcPts val="0"/>
                        </a:spcBef>
                        <a:spcAft>
                          <a:spcPts val="0"/>
                        </a:spcAft>
                      </a:pPr>
                      <a:r>
                        <a:rPr lang="en-US" sz="6000" dirty="0">
                          <a:effectLst/>
                        </a:rPr>
                        <a:t>INDUSTRY CLAIMS  as of June 30/2023 </a:t>
                      </a:r>
                      <a:r>
                        <a:rPr lang="en-US" sz="6000" dirty="0" smtClean="0">
                          <a:effectLst/>
                        </a:rPr>
                        <a:t>( Takaful is less costly)   </a:t>
                      </a:r>
                      <a:endParaRPr lang="en-US" sz="6000" dirty="0">
                        <a:effectLst/>
                        <a:latin typeface="Carlito"/>
                        <a:ea typeface="Carlito"/>
                        <a:cs typeface="Carlito"/>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6000">
                        <a:effectLst/>
                        <a:latin typeface="Calibri"/>
                      </a:endParaRPr>
                    </a:p>
                  </a:txBody>
                  <a:tcPr marL="68580" marR="68580" marT="0" marB="0" anchor="b"/>
                </a:tc>
              </a:tr>
              <a:tr h="1467538">
                <a:tc gridSpan="5">
                  <a:txBody>
                    <a:bodyPr/>
                    <a:lstStyle/>
                    <a:p>
                      <a:pPr marL="0" marR="0">
                        <a:lnSpc>
                          <a:spcPct val="115000"/>
                        </a:lnSpc>
                        <a:spcBef>
                          <a:spcPts val="0"/>
                        </a:spcBef>
                        <a:spcAft>
                          <a:spcPts val="0"/>
                        </a:spcAft>
                      </a:pPr>
                      <a:r>
                        <a:rPr lang="en-US" sz="6000" dirty="0">
                          <a:effectLst/>
                        </a:rPr>
                        <a:t>GROSS CONTRIBUTION OF TAKAFUL   =    </a:t>
                      </a:r>
                      <a:r>
                        <a:rPr lang="en-US" sz="6000" dirty="0" smtClean="0">
                          <a:effectLst/>
                        </a:rPr>
                        <a:t> </a:t>
                      </a:r>
                      <a:r>
                        <a:rPr lang="en-US" sz="6000" dirty="0">
                          <a:effectLst/>
                        </a:rPr>
                        <a:t>49, 424, 667.94    L/R =    0.37</a:t>
                      </a:r>
                      <a:endParaRPr lang="en-US" sz="6000" dirty="0">
                        <a:effectLst/>
                        <a:latin typeface="Carlito"/>
                        <a:ea typeface="Carlito"/>
                        <a:cs typeface="Carlito"/>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538">
                <a:tc>
                  <a:txBody>
                    <a:bodyPr/>
                    <a:lstStyle/>
                    <a:p>
                      <a:pPr marL="0" marR="0">
                        <a:lnSpc>
                          <a:spcPct val="115000"/>
                        </a:lnSpc>
                        <a:spcBef>
                          <a:spcPts val="0"/>
                        </a:spcBef>
                        <a:spcAft>
                          <a:spcPts val="0"/>
                        </a:spcAft>
                      </a:pPr>
                      <a:r>
                        <a:rPr lang="en-US" sz="6000">
                          <a:effectLst/>
                        </a:rPr>
                        <a:t>loss ratio </a:t>
                      </a:r>
                      <a:endParaRPr lang="en-US" sz="60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6000">
                          <a:effectLst/>
                        </a:rPr>
                        <a:t>Claims  Incurred </a:t>
                      </a:r>
                      <a:endParaRPr lang="en-US" sz="60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6000" dirty="0">
                          <a:effectLst/>
                        </a:rPr>
                        <a:t>49,424,667.94</a:t>
                      </a:r>
                      <a:endParaRPr lang="en-US" sz="6000" dirty="0">
                        <a:effectLst/>
                        <a:latin typeface="Carlito"/>
                        <a:ea typeface="Carlito"/>
                        <a:cs typeface="Carlito"/>
                      </a:endParaRPr>
                    </a:p>
                  </a:txBody>
                  <a:tcPr marL="68580" marR="68580" marT="0" marB="0" anchor="ctr"/>
                </a:tc>
                <a:tc>
                  <a:txBody>
                    <a:bodyPr/>
                    <a:lstStyle/>
                    <a:p>
                      <a:pPr>
                        <a:lnSpc>
                          <a:spcPct val="115000"/>
                        </a:lnSpc>
                      </a:pPr>
                      <a:endParaRPr lang="en-US" sz="6000" dirty="0">
                        <a:effectLst/>
                        <a:latin typeface="Calibri"/>
                      </a:endParaRPr>
                    </a:p>
                  </a:txBody>
                  <a:tcPr marL="68580" marR="68580" marT="0" marB="0" anchor="b"/>
                </a:tc>
                <a:tc>
                  <a:txBody>
                    <a:bodyPr/>
                    <a:lstStyle/>
                    <a:p>
                      <a:pPr>
                        <a:lnSpc>
                          <a:spcPct val="115000"/>
                        </a:lnSpc>
                      </a:pPr>
                      <a:endParaRPr lang="en-US" sz="6000">
                        <a:effectLst/>
                        <a:latin typeface="Calibri"/>
                      </a:endParaRPr>
                    </a:p>
                  </a:txBody>
                  <a:tcPr marL="68580" marR="68580" marT="0" marB="0" anchor="b"/>
                </a:tc>
              </a:tr>
              <a:tr h="1467538">
                <a:tc>
                  <a:txBody>
                    <a:bodyPr/>
                    <a:lstStyle/>
                    <a:p>
                      <a:pPr marL="0" marR="0">
                        <a:lnSpc>
                          <a:spcPct val="115000"/>
                        </a:lnSpc>
                        <a:spcBef>
                          <a:spcPts val="0"/>
                        </a:spcBef>
                        <a:spcAft>
                          <a:spcPts val="0"/>
                        </a:spcAft>
                      </a:pPr>
                      <a:r>
                        <a:rPr lang="en-US" sz="6000">
                          <a:effectLst/>
                        </a:rPr>
                        <a:t> </a:t>
                      </a:r>
                      <a:endParaRPr lang="en-US" sz="60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6000">
                          <a:effectLst/>
                        </a:rPr>
                        <a:t>Premium Earned </a:t>
                      </a:r>
                      <a:endParaRPr lang="en-US" sz="60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6000">
                          <a:effectLst/>
                        </a:rPr>
                        <a:t>133,300,000.00</a:t>
                      </a:r>
                      <a:endParaRPr lang="en-US" sz="6000">
                        <a:effectLst/>
                        <a:latin typeface="Carlito"/>
                        <a:ea typeface="Carlito"/>
                        <a:cs typeface="Carlito"/>
                      </a:endParaRPr>
                    </a:p>
                  </a:txBody>
                  <a:tcPr marL="68580" marR="68580" marT="0" marB="0" anchor="ctr"/>
                </a:tc>
                <a:tc>
                  <a:txBody>
                    <a:bodyPr/>
                    <a:lstStyle/>
                    <a:p>
                      <a:pPr>
                        <a:lnSpc>
                          <a:spcPct val="115000"/>
                        </a:lnSpc>
                      </a:pPr>
                      <a:endParaRPr lang="en-US" sz="6000" dirty="0">
                        <a:effectLst/>
                        <a:latin typeface="Calibri"/>
                      </a:endParaRPr>
                    </a:p>
                  </a:txBody>
                  <a:tcPr marL="68580" marR="68580" marT="0" marB="0" anchor="b"/>
                </a:tc>
                <a:tc>
                  <a:txBody>
                    <a:bodyPr/>
                    <a:lstStyle/>
                    <a:p>
                      <a:pPr>
                        <a:lnSpc>
                          <a:spcPct val="115000"/>
                        </a:lnSpc>
                      </a:pPr>
                      <a:endParaRPr lang="en-US" sz="6000" dirty="0">
                        <a:effectLst/>
                        <a:latin typeface="Calibri"/>
                      </a:endParaRPr>
                    </a:p>
                  </a:txBody>
                  <a:tcPr marL="68580" marR="68580" marT="0" marB="0" anchor="b"/>
                </a:tc>
              </a:tr>
              <a:tr h="1400831">
                <a:tc>
                  <a:txBody>
                    <a:bodyPr/>
                    <a:lstStyle/>
                    <a:p>
                      <a:pPr marL="0" marR="0">
                        <a:lnSpc>
                          <a:spcPct val="115000"/>
                        </a:lnSpc>
                        <a:spcBef>
                          <a:spcPts val="0"/>
                        </a:spcBef>
                        <a:spcAft>
                          <a:spcPts val="0"/>
                        </a:spcAft>
                      </a:pPr>
                      <a:r>
                        <a:rPr lang="en-US" sz="6000">
                          <a:effectLst/>
                        </a:rPr>
                        <a:t>Loss Ratio </a:t>
                      </a:r>
                      <a:endParaRPr lang="en-US" sz="600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6000">
                          <a:effectLst/>
                        </a:rPr>
                        <a:t> </a:t>
                      </a:r>
                      <a:endParaRPr lang="en-US" sz="600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6000">
                          <a:effectLst/>
                        </a:rPr>
                        <a:t>37%</a:t>
                      </a:r>
                      <a:endParaRPr lang="en-US" sz="6000">
                        <a:effectLst/>
                        <a:latin typeface="Carlito"/>
                        <a:ea typeface="Carlito"/>
                        <a:cs typeface="Carlito"/>
                      </a:endParaRPr>
                    </a:p>
                  </a:txBody>
                  <a:tcPr marL="68580" marR="68580" marT="0" marB="0" anchor="ctr"/>
                </a:tc>
                <a:tc>
                  <a:txBody>
                    <a:bodyPr/>
                    <a:lstStyle/>
                    <a:p>
                      <a:pPr>
                        <a:lnSpc>
                          <a:spcPct val="115000"/>
                        </a:lnSpc>
                      </a:pPr>
                      <a:endParaRPr lang="en-US" sz="6000">
                        <a:effectLst/>
                        <a:latin typeface="Calibri"/>
                      </a:endParaRPr>
                    </a:p>
                  </a:txBody>
                  <a:tcPr marL="68580" marR="68580" marT="0" marB="0" anchor="b"/>
                </a:tc>
                <a:tc>
                  <a:txBody>
                    <a:bodyPr/>
                    <a:lstStyle/>
                    <a:p>
                      <a:pPr>
                        <a:lnSpc>
                          <a:spcPct val="115000"/>
                        </a:lnSpc>
                      </a:pPr>
                      <a:endParaRPr lang="en-US" sz="6000" dirty="0">
                        <a:effectLst/>
                        <a:latin typeface="Calibri"/>
                      </a:endParaRPr>
                    </a:p>
                  </a:txBody>
                  <a:tcPr marL="68580" marR="68580" marT="0" marB="0" anchor="b"/>
                </a:tc>
              </a:tr>
              <a:tr h="1467538">
                <a:tc>
                  <a:txBody>
                    <a:bodyPr/>
                    <a:lstStyle/>
                    <a:p>
                      <a:pPr marL="0" marR="0">
                        <a:lnSpc>
                          <a:spcPct val="115000"/>
                        </a:lnSpc>
                        <a:spcBef>
                          <a:spcPts val="0"/>
                        </a:spcBef>
                        <a:spcAft>
                          <a:spcPts val="0"/>
                        </a:spcAft>
                      </a:pPr>
                      <a:r>
                        <a:rPr lang="en-US" sz="6000" dirty="0">
                          <a:effectLst/>
                        </a:rPr>
                        <a:t>HIGH CASE SENARIO </a:t>
                      </a:r>
                      <a:endParaRPr lang="en-US" sz="6000" dirty="0">
                        <a:effectLst/>
                        <a:latin typeface="Carlito"/>
                        <a:ea typeface="Carlito"/>
                        <a:cs typeface="Carlito"/>
                      </a:endParaRPr>
                    </a:p>
                  </a:txBody>
                  <a:tcPr marL="68580" marR="68580" marT="0" marB="0" anchor="ctr"/>
                </a:tc>
                <a:tc>
                  <a:txBody>
                    <a:bodyPr/>
                    <a:lstStyle/>
                    <a:p>
                      <a:pPr marL="0" marR="0">
                        <a:lnSpc>
                          <a:spcPct val="115000"/>
                        </a:lnSpc>
                        <a:spcBef>
                          <a:spcPts val="0"/>
                        </a:spcBef>
                        <a:spcAft>
                          <a:spcPts val="0"/>
                        </a:spcAft>
                      </a:pPr>
                      <a:r>
                        <a:rPr lang="en-US" sz="6000" dirty="0">
                          <a:effectLst/>
                        </a:rPr>
                        <a:t> </a:t>
                      </a:r>
                      <a:endParaRPr lang="en-US" sz="6000" dirty="0">
                        <a:effectLst/>
                        <a:latin typeface="Carlito"/>
                        <a:ea typeface="Carlito"/>
                        <a:cs typeface="Carlito"/>
                      </a:endParaRPr>
                    </a:p>
                  </a:txBody>
                  <a:tcPr marL="68580" marR="68580" marT="0" marB="0" anchor="ctr"/>
                </a:tc>
                <a:tc>
                  <a:txBody>
                    <a:bodyPr/>
                    <a:lstStyle/>
                    <a:p>
                      <a:pPr marL="0" marR="0" algn="r">
                        <a:lnSpc>
                          <a:spcPct val="115000"/>
                        </a:lnSpc>
                        <a:spcBef>
                          <a:spcPts val="0"/>
                        </a:spcBef>
                        <a:spcAft>
                          <a:spcPts val="0"/>
                        </a:spcAft>
                      </a:pPr>
                      <a:r>
                        <a:rPr lang="en-US" sz="6000" dirty="0">
                          <a:effectLst/>
                        </a:rPr>
                        <a:t>40%</a:t>
                      </a:r>
                      <a:endParaRPr lang="en-US" sz="6000" dirty="0">
                        <a:effectLst/>
                        <a:latin typeface="Carlito"/>
                        <a:ea typeface="Carlito"/>
                        <a:cs typeface="Carlito"/>
                      </a:endParaRPr>
                    </a:p>
                  </a:txBody>
                  <a:tcPr marL="68580" marR="68580" marT="0" marB="0" anchor="ctr"/>
                </a:tc>
                <a:tc>
                  <a:txBody>
                    <a:bodyPr/>
                    <a:lstStyle/>
                    <a:p>
                      <a:pPr>
                        <a:lnSpc>
                          <a:spcPct val="115000"/>
                        </a:lnSpc>
                      </a:pPr>
                      <a:endParaRPr lang="en-US" sz="6000" dirty="0">
                        <a:effectLst/>
                        <a:latin typeface="Calibri"/>
                      </a:endParaRPr>
                    </a:p>
                  </a:txBody>
                  <a:tcPr marL="68580" marR="68580" marT="0" marB="0" anchor="b"/>
                </a:tc>
                <a:tc>
                  <a:txBody>
                    <a:bodyPr/>
                    <a:lstStyle/>
                    <a:p>
                      <a:pPr>
                        <a:lnSpc>
                          <a:spcPct val="115000"/>
                        </a:lnSpc>
                      </a:pPr>
                      <a:endParaRPr lang="en-US" sz="6000" dirty="0">
                        <a:effectLst/>
                        <a:latin typeface="Calibri"/>
                      </a:endParaRPr>
                    </a:p>
                  </a:txBody>
                  <a:tcPr marL="68580" marR="68580" marT="0" marB="0" anchor="b"/>
                </a:tc>
              </a:tr>
              <a:tr h="1467538">
                <a:tc gridSpan="5">
                  <a:txBody>
                    <a:bodyPr/>
                    <a:lstStyle/>
                    <a:p>
                      <a:pPr marL="0" marR="0">
                        <a:lnSpc>
                          <a:spcPct val="115000"/>
                        </a:lnSpc>
                        <a:spcBef>
                          <a:spcPts val="0"/>
                        </a:spcBef>
                        <a:spcAft>
                          <a:spcPts val="0"/>
                        </a:spcAft>
                      </a:pPr>
                      <a:r>
                        <a:rPr lang="en-US" sz="6000" dirty="0" smtClean="0">
                          <a:effectLst/>
                          <a:latin typeface="Carlito"/>
                          <a:ea typeface="Carlito"/>
                          <a:cs typeface="Carlito"/>
                        </a:rPr>
                        <a:t>Due to alternative insurance Takaful Ethiopian insurers could reach more than life insurance of conventional insurance of the last 30 years </a:t>
                      </a:r>
                      <a:endParaRPr lang="en-US" sz="6000" dirty="0">
                        <a:effectLst/>
                        <a:latin typeface="Carlito"/>
                        <a:ea typeface="Carlito"/>
                        <a:cs typeface="Carlito"/>
                      </a:endParaRPr>
                    </a:p>
                  </a:txBody>
                  <a:tcPr marL="68580" marR="68580" marT="0" marB="0" anchor="ctr"/>
                </a:tc>
                <a:tc hMerge="1">
                  <a:txBody>
                    <a:bodyPr/>
                    <a:lstStyle/>
                    <a:p>
                      <a:pPr marL="0" marR="0">
                        <a:lnSpc>
                          <a:spcPct val="115000"/>
                        </a:lnSpc>
                        <a:spcBef>
                          <a:spcPts val="0"/>
                        </a:spcBef>
                        <a:spcAft>
                          <a:spcPts val="0"/>
                        </a:spcAft>
                      </a:pPr>
                      <a:endParaRPr lang="en-US" sz="6000" dirty="0">
                        <a:effectLst/>
                        <a:latin typeface="Carlito"/>
                        <a:ea typeface="Carlito"/>
                        <a:cs typeface="Carlito"/>
                      </a:endParaRPr>
                    </a:p>
                  </a:txBody>
                  <a:tcPr marL="68580" marR="68580" marT="0" marB="0" anchor="ctr"/>
                </a:tc>
                <a:tc hMerge="1">
                  <a:txBody>
                    <a:bodyPr/>
                    <a:lstStyle/>
                    <a:p>
                      <a:pPr marL="0" marR="0" algn="r">
                        <a:lnSpc>
                          <a:spcPct val="115000"/>
                        </a:lnSpc>
                        <a:spcBef>
                          <a:spcPts val="0"/>
                        </a:spcBef>
                        <a:spcAft>
                          <a:spcPts val="0"/>
                        </a:spcAft>
                      </a:pPr>
                      <a:endParaRPr lang="en-US" sz="6000" dirty="0">
                        <a:effectLst/>
                        <a:latin typeface="Carlito"/>
                        <a:ea typeface="Carlito"/>
                        <a:cs typeface="Carlito"/>
                      </a:endParaRPr>
                    </a:p>
                  </a:txBody>
                  <a:tcPr marL="68580" marR="68580" marT="0" marB="0" anchor="ctr"/>
                </a:tc>
                <a:tc hMerge="1">
                  <a:txBody>
                    <a:bodyPr/>
                    <a:lstStyle/>
                    <a:p>
                      <a:pPr>
                        <a:lnSpc>
                          <a:spcPct val="115000"/>
                        </a:lnSpc>
                      </a:pPr>
                      <a:endParaRPr lang="en-US" sz="6000" dirty="0">
                        <a:effectLst/>
                        <a:latin typeface="Calibri"/>
                      </a:endParaRPr>
                    </a:p>
                  </a:txBody>
                  <a:tcPr marL="68580" marR="68580" marT="0" marB="0" anchor="b"/>
                </a:tc>
                <a:tc hMerge="1">
                  <a:txBody>
                    <a:bodyPr/>
                    <a:lstStyle/>
                    <a:p>
                      <a:pPr>
                        <a:lnSpc>
                          <a:spcPct val="115000"/>
                        </a:lnSpc>
                      </a:pPr>
                      <a:endParaRPr lang="en-US" sz="6000" dirty="0">
                        <a:effectLst/>
                        <a:latin typeface="Calibri"/>
                      </a:endParaRPr>
                    </a:p>
                  </a:txBody>
                  <a:tcPr marL="68580" marR="68580" marT="0" marB="0" anchor="b"/>
                </a:tc>
              </a:tr>
            </a:tbl>
          </a:graphicData>
        </a:graphic>
      </p:graphicFrame>
      <p:pic>
        <p:nvPicPr>
          <p:cNvPr id="3"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19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050" y="679450"/>
            <a:ext cx="16535400" cy="16342935"/>
          </a:xfrm>
          <a:prstGeom prst="rect">
            <a:avLst/>
          </a:prstGeom>
        </p:spPr>
        <p:txBody>
          <a:bodyPr wrap="square">
            <a:spAutoFit/>
          </a:bodyPr>
          <a:lstStyle/>
          <a:p>
            <a:endParaRPr lang="en-US" sz="4400" u="sng" dirty="0" smtClean="0">
              <a:hlinkClick r:id="rId2" tooltip="1. Lowering Economic Inequality"/>
            </a:endParaRPr>
          </a:p>
          <a:p>
            <a:r>
              <a:rPr lang="en-US" sz="4400" dirty="0" smtClean="0">
                <a:solidFill>
                  <a:schemeClr val="tx1"/>
                </a:solidFill>
                <a:hlinkClick r:id="rId2" tooltip="1. Lowering Economic Inequality"/>
              </a:rPr>
              <a:t>The impact of </a:t>
            </a:r>
            <a:r>
              <a:rPr lang="en-US" sz="4400" dirty="0" err="1" smtClean="0">
                <a:solidFill>
                  <a:schemeClr val="tx1"/>
                </a:solidFill>
                <a:hlinkClick r:id="rId2" tooltip="1. Lowering Economic Inequality"/>
              </a:rPr>
              <a:t>takaful</a:t>
            </a:r>
            <a:r>
              <a:rPr lang="en-US" sz="4400" dirty="0" smtClean="0">
                <a:solidFill>
                  <a:schemeClr val="tx1"/>
                </a:solidFill>
                <a:hlinkClick r:id="rId2" tooltip="1. Lowering Economic Inequality"/>
              </a:rPr>
              <a:t> on Ethiopian insurance sector and in the economy </a:t>
            </a:r>
            <a:endParaRPr lang="en-US" sz="4400" dirty="0">
              <a:solidFill>
                <a:schemeClr val="tx1"/>
              </a:solidFill>
              <a:hlinkClick r:id="rId2" tooltip="1. Lowering Economic Inequality"/>
            </a:endParaRPr>
          </a:p>
          <a:p>
            <a:endParaRPr lang="en-US" sz="4400" dirty="0" smtClean="0">
              <a:solidFill>
                <a:schemeClr val="tx1"/>
              </a:solidFill>
              <a:hlinkClick r:id="rId2" tooltip="1. Lowering Economic Inequality"/>
            </a:endParaRPr>
          </a:p>
          <a:p>
            <a:r>
              <a:rPr lang="en-US" sz="4400" dirty="0" smtClean="0">
                <a:solidFill>
                  <a:schemeClr val="tx1"/>
                </a:solidFill>
                <a:hlinkClick r:id="rId2" tooltip="1. Lowering Economic Inequality"/>
              </a:rPr>
              <a:t>1</a:t>
            </a:r>
            <a:r>
              <a:rPr lang="en-US" sz="4400" dirty="0">
                <a:solidFill>
                  <a:schemeClr val="tx1"/>
                </a:solidFill>
                <a:hlinkClick r:id="rId2" tooltip="1. Lowering Economic Inequality"/>
              </a:rPr>
              <a:t>. Lowering Economic Inequality</a:t>
            </a:r>
            <a:endParaRPr lang="en-US" sz="4400" dirty="0" smtClean="0">
              <a:solidFill>
                <a:schemeClr val="tx1"/>
              </a:solidFill>
              <a:effectLst/>
            </a:endParaRPr>
          </a:p>
          <a:p>
            <a:r>
              <a:rPr lang="en-US" sz="4400" dirty="0">
                <a:solidFill>
                  <a:schemeClr val="tx1"/>
                </a:solidFill>
                <a:hlinkClick r:id="rId3" tooltip="2. Increasing Market Participation"/>
              </a:rPr>
              <a:t>2. Increasing Market Participation</a:t>
            </a:r>
            <a:endParaRPr lang="en-US" sz="4400" dirty="0" smtClean="0">
              <a:solidFill>
                <a:schemeClr val="tx1"/>
              </a:solidFill>
              <a:effectLst/>
            </a:endParaRPr>
          </a:p>
          <a:p>
            <a:r>
              <a:rPr lang="en-US" sz="4400" dirty="0">
                <a:solidFill>
                  <a:schemeClr val="tx1"/>
                </a:solidFill>
                <a:hlinkClick r:id="rId4" tooltip="3. Simplicity and transparency are encouraged"/>
              </a:rPr>
              <a:t>3. Simplicity and transparency are encouraged</a:t>
            </a:r>
            <a:endParaRPr lang="en-US" sz="4400" dirty="0" smtClean="0">
              <a:solidFill>
                <a:schemeClr val="tx1"/>
              </a:solidFill>
              <a:effectLst/>
            </a:endParaRPr>
          </a:p>
          <a:p>
            <a:r>
              <a:rPr lang="en-US" sz="4400" dirty="0">
                <a:solidFill>
                  <a:schemeClr val="tx1"/>
                </a:solidFill>
                <a:hlinkClick r:id="rId5" tooltip="4. Linking Economic Activity to Financial Markets"/>
              </a:rPr>
              <a:t>4. Linking Economic Activity to Financial Markets</a:t>
            </a:r>
            <a:endParaRPr lang="en-US" sz="4400" dirty="0" smtClean="0">
              <a:solidFill>
                <a:schemeClr val="tx1"/>
              </a:solidFill>
              <a:effectLst/>
            </a:endParaRPr>
          </a:p>
          <a:p>
            <a:r>
              <a:rPr lang="en-US" sz="4400" dirty="0">
                <a:solidFill>
                  <a:schemeClr val="tx1"/>
                </a:solidFill>
                <a:hlinkClick r:id="rId6" tooltip="5. Linking Savings and Investment"/>
              </a:rPr>
              <a:t>5. Linking Savings and Investment</a:t>
            </a:r>
            <a:endParaRPr lang="en-US" sz="4400" dirty="0" smtClean="0">
              <a:solidFill>
                <a:schemeClr val="tx1"/>
              </a:solidFill>
              <a:effectLst/>
            </a:endParaRPr>
          </a:p>
          <a:p>
            <a:r>
              <a:rPr lang="en-US" sz="4400" dirty="0">
                <a:solidFill>
                  <a:schemeClr val="tx1"/>
                </a:solidFill>
                <a:hlinkClick r:id="rId7" tooltip="6. Refraining from Economic Bubbles (And Bursts)"/>
              </a:rPr>
              <a:t>6. Refraining from Economic Bubbles (And Bursts)</a:t>
            </a:r>
            <a:endParaRPr lang="en-US" sz="4400" dirty="0" smtClean="0">
              <a:solidFill>
                <a:schemeClr val="tx1"/>
              </a:solidFill>
              <a:effectLst/>
            </a:endParaRPr>
          </a:p>
          <a:p>
            <a:r>
              <a:rPr lang="en-US" sz="4400" dirty="0">
                <a:solidFill>
                  <a:schemeClr val="tx1"/>
                </a:solidFill>
                <a:hlinkClick r:id="rId8" tooltip="7. Encouraging economic growth"/>
              </a:rPr>
              <a:t>7. Encouraging economic growth</a:t>
            </a:r>
            <a:endParaRPr lang="en-US" sz="4400" dirty="0" smtClean="0">
              <a:solidFill>
                <a:schemeClr val="tx1"/>
              </a:solidFill>
              <a:effectLst/>
            </a:endParaRPr>
          </a:p>
          <a:p>
            <a:r>
              <a:rPr lang="en-US" sz="4400" dirty="0">
                <a:solidFill>
                  <a:schemeClr val="tx1"/>
                </a:solidFill>
                <a:hlinkClick r:id="rId9" tooltip="8. Supporting Longer-Term Investment"/>
              </a:rPr>
              <a:t>8. Supporting Longer-Term Investment</a:t>
            </a:r>
            <a:endParaRPr lang="en-US" sz="4400" dirty="0" smtClean="0">
              <a:solidFill>
                <a:schemeClr val="tx1"/>
              </a:solidFill>
              <a:effectLst/>
            </a:endParaRPr>
          </a:p>
          <a:p>
            <a:r>
              <a:rPr lang="en-US" sz="4400" dirty="0">
                <a:solidFill>
                  <a:schemeClr val="tx1"/>
                </a:solidFill>
                <a:hlinkClick r:id="rId10" tooltip="9. Reducing adverse effects of harmful products &amp; practices"/>
              </a:rPr>
              <a:t>9. Reducing adverse effects of harmful products &amp; practices</a:t>
            </a:r>
            <a:endParaRPr lang="en-US" sz="4400" dirty="0" smtClean="0">
              <a:solidFill>
                <a:schemeClr val="tx1"/>
              </a:solidFill>
              <a:effectLst/>
            </a:endParaRPr>
          </a:p>
          <a:p>
            <a:r>
              <a:rPr lang="en-US" sz="4400" dirty="0">
                <a:solidFill>
                  <a:schemeClr val="tx1"/>
                </a:solidFill>
                <a:hlinkClick r:id="rId11" tooltip="10. In search of more stability"/>
              </a:rPr>
              <a:t>10. In search of more stability</a:t>
            </a:r>
            <a:endParaRPr lang="en-US" sz="4400" dirty="0" smtClean="0">
              <a:solidFill>
                <a:schemeClr val="tx1"/>
              </a:solidFill>
              <a:effectLst/>
            </a:endParaRPr>
          </a:p>
          <a:p>
            <a:endParaRPr lang="en-US" sz="4400" u="sng" dirty="0" smtClean="0"/>
          </a:p>
          <a:p>
            <a:endParaRPr lang="en-US" sz="4400" u="sng"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p:txBody>
      </p:sp>
      <p:pic>
        <p:nvPicPr>
          <p:cNvPr id="3" name="Picture 2" descr="C:\Users\All in one\Desktop\image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1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4050" y="679450"/>
            <a:ext cx="16154400" cy="10802957"/>
          </a:xfrm>
          <a:prstGeom prst="rect">
            <a:avLst/>
          </a:prstGeom>
        </p:spPr>
        <p:txBody>
          <a:bodyPr wrap="square">
            <a:spAutoFit/>
          </a:bodyPr>
          <a:lstStyle/>
          <a:p>
            <a:endParaRPr lang="en-US" sz="4400" u="sng" dirty="0" smtClean="0">
              <a:hlinkClick r:id="rId2" tooltip="1. Lowering Economic Inequality"/>
            </a:endParaRPr>
          </a:p>
          <a:p>
            <a:r>
              <a:rPr lang="en-US" sz="2000" dirty="0" smtClean="0">
                <a:solidFill>
                  <a:schemeClr val="tx1"/>
                </a:solidFill>
              </a:rPr>
              <a:t>THANK YOU !!!</a:t>
            </a:r>
            <a:endParaRPr lang="en-US" sz="2000" u="sng" dirty="0"/>
          </a:p>
          <a:p>
            <a:endParaRPr lang="en-US" sz="9600" dirty="0" smtClean="0"/>
          </a:p>
          <a:p>
            <a:r>
              <a:rPr lang="en-US" sz="6000" dirty="0" smtClean="0">
                <a:solidFill>
                  <a:schemeClr val="tx1"/>
                </a:solidFill>
              </a:rPr>
              <a:t>THANK YOU !!!</a:t>
            </a:r>
            <a:endParaRPr lang="en-US" sz="6000" u="sng" dirty="0" smtClean="0"/>
          </a:p>
          <a:p>
            <a:endParaRPr lang="en-US" sz="4400" dirty="0"/>
          </a:p>
          <a:p>
            <a:endParaRPr lang="en-US" sz="4400" dirty="0" smtClean="0"/>
          </a:p>
          <a:p>
            <a:r>
              <a:rPr lang="en-US" sz="7200" dirty="0" smtClean="0">
                <a:solidFill>
                  <a:schemeClr val="tx1"/>
                </a:solidFill>
              </a:rPr>
              <a:t>THANK YOU !!!</a:t>
            </a:r>
            <a:endParaRPr lang="en-US" sz="7200" u="sng" dirty="0" smtClean="0"/>
          </a:p>
          <a:p>
            <a:endParaRPr lang="en-US" sz="4400" dirty="0"/>
          </a:p>
          <a:p>
            <a:endParaRPr lang="en-US" sz="4400" dirty="0" smtClean="0"/>
          </a:p>
          <a:p>
            <a:endParaRPr lang="en-US" sz="4400" dirty="0"/>
          </a:p>
          <a:p>
            <a:r>
              <a:rPr lang="en-US" sz="9600" dirty="0" smtClean="0">
                <a:solidFill>
                  <a:schemeClr val="tx1"/>
                </a:solidFill>
              </a:rPr>
              <a:t>THANK YOU !!!</a:t>
            </a:r>
            <a:endParaRPr lang="en-US" sz="9600" u="sng" dirty="0" smtClean="0"/>
          </a:p>
          <a:p>
            <a:endParaRPr lang="en-US" sz="4400" dirty="0" smtClean="0"/>
          </a:p>
          <a:p>
            <a:endParaRPr lang="en-US" sz="4400" dirty="0"/>
          </a:p>
        </p:txBody>
      </p:sp>
      <p:pic>
        <p:nvPicPr>
          <p:cNvPr id="3"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5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6849" y="222250"/>
            <a:ext cx="17068801" cy="5078313"/>
          </a:xfrm>
          <a:prstGeom prst="rect">
            <a:avLst/>
          </a:prstGeom>
          <a:noFill/>
        </p:spPr>
        <p:txBody>
          <a:bodyPr wrap="square" rtlCol="0">
            <a:spAutoFit/>
          </a:bodyPr>
          <a:lstStyle/>
          <a:p>
            <a:r>
              <a:rPr lang="en-US" sz="4800" dirty="0" smtClean="0"/>
              <a:t>Somali land is constituted  out of</a:t>
            </a:r>
            <a:r>
              <a:rPr lang="en-US" sz="4800" dirty="0"/>
              <a:t> five large family clans: </a:t>
            </a:r>
            <a:r>
              <a:rPr lang="en-US" sz="4800" dirty="0" smtClean="0"/>
              <a:t> </a:t>
            </a:r>
          </a:p>
          <a:p>
            <a:pPr marL="685800" indent="-685800">
              <a:buFont typeface="Wingdings" pitchFamily="2" charset="2"/>
              <a:buChar char="v"/>
            </a:pPr>
            <a:r>
              <a:rPr lang="en-US" sz="4800" dirty="0" smtClean="0"/>
              <a:t>The</a:t>
            </a:r>
            <a:r>
              <a:rPr lang="en-US" sz="4800" dirty="0"/>
              <a:t> </a:t>
            </a:r>
            <a:r>
              <a:rPr lang="en-US" sz="4800" dirty="0" err="1"/>
              <a:t>Dir</a:t>
            </a:r>
            <a:r>
              <a:rPr lang="en-US" sz="4800" dirty="0"/>
              <a:t>, </a:t>
            </a:r>
            <a:endParaRPr lang="en-US" sz="4800" dirty="0" smtClean="0"/>
          </a:p>
          <a:p>
            <a:pPr marL="685800" indent="-685800">
              <a:buFont typeface="Wingdings" pitchFamily="2" charset="2"/>
              <a:buChar char="v"/>
            </a:pPr>
            <a:r>
              <a:rPr lang="en-US" sz="4800" dirty="0" smtClean="0"/>
              <a:t>The </a:t>
            </a:r>
            <a:r>
              <a:rPr lang="en-US" sz="4800" dirty="0" err="1"/>
              <a:t>Isaaq</a:t>
            </a:r>
            <a:r>
              <a:rPr lang="en-US" sz="4800" dirty="0"/>
              <a:t>, </a:t>
            </a:r>
            <a:endParaRPr lang="en-US" sz="4800" dirty="0" smtClean="0"/>
          </a:p>
          <a:p>
            <a:pPr marL="685800" indent="-685800">
              <a:buFont typeface="Wingdings" pitchFamily="2" charset="2"/>
              <a:buChar char="v"/>
            </a:pPr>
            <a:r>
              <a:rPr lang="en-US" sz="4800" dirty="0" smtClean="0"/>
              <a:t>The </a:t>
            </a:r>
            <a:r>
              <a:rPr lang="en-US" sz="4800" dirty="0" err="1"/>
              <a:t>Darood</a:t>
            </a:r>
            <a:r>
              <a:rPr lang="en-US" sz="4800" dirty="0" smtClean="0"/>
              <a:t>,</a:t>
            </a:r>
          </a:p>
          <a:p>
            <a:pPr marL="685800" indent="-685800">
              <a:buFont typeface="Wingdings" pitchFamily="2" charset="2"/>
              <a:buChar char="v"/>
            </a:pPr>
            <a:r>
              <a:rPr lang="en-US" sz="4800" dirty="0" smtClean="0"/>
              <a:t> The </a:t>
            </a:r>
            <a:r>
              <a:rPr lang="en-US" sz="4800" dirty="0" err="1"/>
              <a:t>Hawiye</a:t>
            </a:r>
            <a:r>
              <a:rPr lang="en-US" sz="4800" dirty="0"/>
              <a:t> and </a:t>
            </a:r>
            <a:endParaRPr lang="en-US" sz="4800" dirty="0" smtClean="0"/>
          </a:p>
          <a:p>
            <a:pPr marL="685800" indent="-685800">
              <a:buFont typeface="Wingdings" pitchFamily="2" charset="2"/>
              <a:buChar char="v"/>
            </a:pPr>
            <a:r>
              <a:rPr lang="en-US" sz="4800" dirty="0"/>
              <a:t>T</a:t>
            </a:r>
            <a:r>
              <a:rPr lang="en-US" sz="4800" dirty="0" smtClean="0"/>
              <a:t>he </a:t>
            </a:r>
            <a:r>
              <a:rPr lang="en-US" sz="4800" dirty="0" err="1" smtClean="0"/>
              <a:t>Rahanweyn</a:t>
            </a:r>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48" y="5480050"/>
            <a:ext cx="17068802" cy="143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All in on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68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755650"/>
            <a:ext cx="18059400" cy="1089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7050" y="13404850"/>
            <a:ext cx="18440400" cy="6093976"/>
          </a:xfrm>
          <a:prstGeom prst="rect">
            <a:avLst/>
          </a:prstGeom>
          <a:noFill/>
        </p:spPr>
        <p:txBody>
          <a:bodyPr wrap="square" rtlCol="0">
            <a:spAutoFit/>
          </a:bodyPr>
          <a:lstStyle/>
          <a:p>
            <a:r>
              <a:rPr lang="en-US" sz="4800" dirty="0" smtClean="0"/>
              <a:t>Somali land is constituted  out of</a:t>
            </a:r>
            <a:r>
              <a:rPr lang="en-US" sz="4800" dirty="0"/>
              <a:t> </a:t>
            </a:r>
            <a:r>
              <a:rPr lang="en-US" sz="4800" dirty="0" smtClean="0"/>
              <a:t>Six parts </a:t>
            </a:r>
            <a:r>
              <a:rPr lang="en-US" sz="4800" dirty="0"/>
              <a:t> </a:t>
            </a:r>
            <a:r>
              <a:rPr lang="en-US" sz="4800" dirty="0" smtClean="0"/>
              <a:t>:</a:t>
            </a:r>
          </a:p>
          <a:p>
            <a:pPr marL="685800" indent="-685800">
              <a:buFont typeface="Wingdings" pitchFamily="2" charset="2"/>
              <a:buChar char="v"/>
            </a:pPr>
            <a:r>
              <a:rPr lang="en-US" sz="4800" dirty="0" err="1" smtClean="0"/>
              <a:t>Sannage</a:t>
            </a:r>
            <a:r>
              <a:rPr lang="en-US" sz="4800" dirty="0" smtClean="0"/>
              <a:t> </a:t>
            </a:r>
          </a:p>
          <a:p>
            <a:pPr marL="685800" indent="-685800">
              <a:buFont typeface="Wingdings" pitchFamily="2" charset="2"/>
              <a:buChar char="v"/>
            </a:pPr>
            <a:r>
              <a:rPr lang="en-US" sz="4800" dirty="0" err="1" smtClean="0"/>
              <a:t>Sool</a:t>
            </a:r>
            <a:endParaRPr lang="en-US" sz="4800" dirty="0" smtClean="0"/>
          </a:p>
          <a:p>
            <a:pPr marL="685800" indent="-685800">
              <a:buFont typeface="Wingdings" pitchFamily="2" charset="2"/>
              <a:buChar char="v"/>
            </a:pPr>
            <a:r>
              <a:rPr lang="en-US" sz="4800" dirty="0" err="1" smtClean="0"/>
              <a:t>Togdheer</a:t>
            </a:r>
            <a:endParaRPr lang="en-US" sz="4800" dirty="0" smtClean="0"/>
          </a:p>
          <a:p>
            <a:pPr marL="685800" indent="-685800">
              <a:buFont typeface="Wingdings" pitchFamily="2" charset="2"/>
              <a:buChar char="v"/>
            </a:pPr>
            <a:r>
              <a:rPr lang="en-US" sz="4800" dirty="0" err="1" smtClean="0"/>
              <a:t>Sahil</a:t>
            </a:r>
            <a:endParaRPr lang="en-US" sz="4800" dirty="0" smtClean="0"/>
          </a:p>
          <a:p>
            <a:pPr marL="685800" indent="-685800">
              <a:buFont typeface="Wingdings" pitchFamily="2" charset="2"/>
              <a:buChar char="v"/>
            </a:pPr>
            <a:r>
              <a:rPr lang="en-US" sz="4800" dirty="0" err="1" smtClean="0"/>
              <a:t>Marodijeh</a:t>
            </a:r>
            <a:r>
              <a:rPr lang="en-US" sz="4800" dirty="0" smtClean="0"/>
              <a:t> </a:t>
            </a:r>
          </a:p>
          <a:p>
            <a:pPr marL="685800" indent="-685800">
              <a:buFont typeface="Wingdings" pitchFamily="2" charset="2"/>
              <a:buChar char="v"/>
            </a:pPr>
            <a:r>
              <a:rPr lang="en-US" sz="4800" dirty="0" err="1" smtClean="0"/>
              <a:t>Awdal</a:t>
            </a:r>
            <a:endParaRPr lang="en-US" sz="4800" dirty="0" smtClean="0"/>
          </a:p>
          <a:p>
            <a:pPr marL="685800" indent="-685800">
              <a:buFont typeface="Wingdings" pitchFamily="2" charset="2"/>
              <a:buChar char="v"/>
            </a:pPr>
            <a:endParaRPr lang="en-US" dirty="0" smtClean="0"/>
          </a:p>
          <a:p>
            <a:endParaRPr lang="en-US" dirty="0"/>
          </a:p>
          <a:p>
            <a:endParaRPr lang="en-US" dirty="0"/>
          </a:p>
        </p:txBody>
      </p:sp>
    </p:spTree>
    <p:extLst>
      <p:ext uri="{BB962C8B-B14F-4D97-AF65-F5344CB8AC3E}">
        <p14:creationId xmlns:p14="http://schemas.microsoft.com/office/powerpoint/2010/main" val="132068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2051" y="298450"/>
            <a:ext cx="17297399" cy="18374261"/>
          </a:xfrm>
          <a:prstGeom prst="rect">
            <a:avLst/>
          </a:prstGeom>
        </p:spPr>
        <p:txBody>
          <a:bodyPr wrap="square">
            <a:spAutoFit/>
          </a:bodyPr>
          <a:lstStyle/>
          <a:p>
            <a:pPr fontAlgn="base"/>
            <a:r>
              <a:rPr lang="en-US" sz="6600" b="1" dirty="0" smtClean="0"/>
              <a:t>SOMALILAND: FACTS</a:t>
            </a:r>
          </a:p>
          <a:p>
            <a:pPr fontAlgn="base"/>
            <a:r>
              <a:rPr lang="en-US" sz="6600" b="1" dirty="0" smtClean="0"/>
              <a:t> </a:t>
            </a:r>
            <a:r>
              <a:rPr lang="en-US" sz="6600" b="1" dirty="0" smtClean="0">
                <a:solidFill>
                  <a:schemeClr val="tx1"/>
                </a:solidFill>
              </a:rPr>
              <a:t>LEADER </a:t>
            </a:r>
          </a:p>
          <a:p>
            <a:pPr fontAlgn="base"/>
            <a:r>
              <a:rPr lang="en-US" sz="6600" b="1" dirty="0" smtClean="0">
                <a:solidFill>
                  <a:srgbClr val="0070C0"/>
                </a:solidFill>
              </a:rPr>
              <a:t>PRESIDENT MUSE BIHI ABDI</a:t>
            </a:r>
            <a:endParaRPr lang="en-US" sz="6600" b="1" dirty="0">
              <a:solidFill>
                <a:srgbClr val="0070C0"/>
              </a:solidFill>
            </a:endParaRPr>
          </a:p>
          <a:p>
            <a:pPr fontAlgn="base"/>
            <a:r>
              <a:rPr lang="en-US" sz="6600" b="1" dirty="0" smtClean="0">
                <a:latin typeface="Berlin Sans FB" pitchFamily="34" charset="0"/>
              </a:rPr>
              <a:t>Capital</a:t>
            </a:r>
          </a:p>
          <a:p>
            <a:pPr fontAlgn="base"/>
            <a:r>
              <a:rPr lang="en-US" sz="6600" b="1" dirty="0" err="1" smtClean="0">
                <a:latin typeface="Berlin Sans FB" pitchFamily="34" charset="0"/>
              </a:rPr>
              <a:t>Hargeisa</a:t>
            </a:r>
            <a:endParaRPr lang="en-US" sz="6600" b="1" dirty="0">
              <a:latin typeface="Berlin Sans FB" pitchFamily="34" charset="0"/>
            </a:endParaRPr>
          </a:p>
          <a:p>
            <a:pPr fontAlgn="base"/>
            <a:r>
              <a:rPr lang="en-US" sz="6600" b="1" dirty="0" smtClean="0">
                <a:latin typeface="Berlin Sans FB" pitchFamily="34" charset="0"/>
              </a:rPr>
              <a:t>Area:</a:t>
            </a:r>
            <a:r>
              <a:rPr lang="en-US" sz="6600" dirty="0" smtClean="0">
                <a:latin typeface="Berlin Sans FB" pitchFamily="34" charset="0"/>
              </a:rPr>
              <a:t>177,000sq </a:t>
            </a:r>
            <a:r>
              <a:rPr lang="en-US" sz="6600" dirty="0">
                <a:latin typeface="Berlin Sans FB" pitchFamily="34" charset="0"/>
              </a:rPr>
              <a:t>km</a:t>
            </a:r>
          </a:p>
          <a:p>
            <a:pPr fontAlgn="base"/>
            <a:r>
              <a:rPr lang="en-US" sz="6600" b="1" dirty="0">
                <a:latin typeface="Berlin Sans FB" pitchFamily="34" charset="0"/>
              </a:rPr>
              <a:t>Population:</a:t>
            </a:r>
            <a:r>
              <a:rPr lang="en-US" sz="6600" dirty="0">
                <a:latin typeface="Berlin Sans FB" pitchFamily="34" charset="0"/>
              </a:rPr>
              <a:t> 5.7 million</a:t>
            </a:r>
          </a:p>
          <a:p>
            <a:pPr fontAlgn="base"/>
            <a:r>
              <a:rPr lang="en-US" sz="6600" b="1" dirty="0" smtClean="0">
                <a:latin typeface="Berlin Sans FB" pitchFamily="34" charset="0"/>
              </a:rPr>
              <a:t>Languages: </a:t>
            </a:r>
            <a:r>
              <a:rPr lang="en-US" sz="6600" dirty="0" smtClean="0">
                <a:latin typeface="Berlin Sans FB" pitchFamily="34" charset="0"/>
              </a:rPr>
              <a:t>Somali</a:t>
            </a:r>
            <a:r>
              <a:rPr lang="en-US" sz="6600" dirty="0">
                <a:latin typeface="Berlin Sans FB" pitchFamily="34" charset="0"/>
              </a:rPr>
              <a:t>, Arabic, English</a:t>
            </a:r>
          </a:p>
          <a:p>
            <a:pPr fontAlgn="base"/>
            <a:r>
              <a:rPr lang="en-US" sz="6600" b="1" dirty="0">
                <a:latin typeface="Berlin Sans FB" pitchFamily="34" charset="0"/>
              </a:rPr>
              <a:t>Life expectancy:</a:t>
            </a:r>
            <a:r>
              <a:rPr lang="en-US" sz="6600" dirty="0">
                <a:latin typeface="Berlin Sans FB" pitchFamily="34" charset="0"/>
              </a:rPr>
              <a:t> 50 </a:t>
            </a:r>
            <a:r>
              <a:rPr lang="en-US" sz="6600" dirty="0" smtClean="0">
                <a:latin typeface="Berlin Sans FB" pitchFamily="34" charset="0"/>
              </a:rPr>
              <a:t>years</a:t>
            </a:r>
          </a:p>
          <a:p>
            <a:pPr fontAlgn="base"/>
            <a:r>
              <a:rPr lang="en-US" sz="6600" dirty="0" smtClean="0">
                <a:latin typeface="Berlin Sans FB" pitchFamily="34" charset="0"/>
              </a:rPr>
              <a:t>Major export : </a:t>
            </a:r>
            <a:r>
              <a:rPr lang="en-US" sz="6600" dirty="0"/>
              <a:t>The Economy of Somaliland largely relies on primary production and agriculture, where livestock is the main export of the country, which it ships to </a:t>
            </a:r>
            <a:r>
              <a:rPr lang="en-US" sz="6600" dirty="0" smtClean="0"/>
              <a:t>neighboring </a:t>
            </a:r>
            <a:r>
              <a:rPr lang="en-US" sz="6600" dirty="0"/>
              <a:t>Djibouti and Ethiopia, as well as to Gulf states, such as UAE, Saudi Arabia and Oman</a:t>
            </a:r>
            <a:r>
              <a:rPr lang="en-US" sz="6600" dirty="0" smtClean="0"/>
              <a:t>.</a:t>
            </a:r>
          </a:p>
          <a:p>
            <a:pPr fontAlgn="base"/>
            <a:r>
              <a:rPr lang="en-US" sz="6600" dirty="0" smtClean="0">
                <a:latin typeface="Berlin Sans FB" pitchFamily="34" charset="0"/>
              </a:rPr>
              <a:t>GDP : 3.1% (2023)</a:t>
            </a:r>
          </a:p>
          <a:p>
            <a:pPr fontAlgn="base"/>
            <a:r>
              <a:rPr lang="en-US" sz="6600" dirty="0" smtClean="0">
                <a:latin typeface="Berlin Sans FB" pitchFamily="34" charset="0"/>
              </a:rPr>
              <a:t>Currency : Somaliland shilling </a:t>
            </a:r>
            <a:endParaRPr lang="en-US" sz="6600" dirty="0">
              <a:latin typeface="Berlin Sans FB" pitchFamily="34" charset="0"/>
            </a:endParaRPr>
          </a:p>
        </p:txBody>
      </p:sp>
      <p:pic>
        <p:nvPicPr>
          <p:cNvPr id="5" name="Picture 2" descr="C:\Users\All in on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2432050" cy="200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 man holds a 5,000-Somaliland shilling bank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3727450"/>
            <a:ext cx="19050000" cy="1417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79850" y="1746250"/>
            <a:ext cx="11658600" cy="1569660"/>
          </a:xfrm>
          <a:prstGeom prst="rect">
            <a:avLst/>
          </a:prstGeom>
        </p:spPr>
        <p:txBody>
          <a:bodyPr wrap="square">
            <a:spAutoFit/>
          </a:bodyPr>
          <a:lstStyle/>
          <a:p>
            <a:pPr algn="ctr" fontAlgn="base"/>
            <a:r>
              <a:rPr lang="en-US" sz="9600" b="1" dirty="0"/>
              <a:t>TIMELINE</a:t>
            </a:r>
          </a:p>
        </p:txBody>
      </p:sp>
    </p:spTree>
    <p:extLst>
      <p:ext uri="{BB962C8B-B14F-4D97-AF65-F5344CB8AC3E}">
        <p14:creationId xmlns:p14="http://schemas.microsoft.com/office/powerpoint/2010/main" val="315055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2250" y="1127147"/>
            <a:ext cx="19659600" cy="184665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7th Century</a:t>
            </a:r>
            <a:r>
              <a:rPr kumimoji="0" lang="en-US" sz="4800" b="0" i="0" u="none" strike="noStrike" cap="none" normalizeH="0" baseline="0" dirty="0" smtClean="0">
                <a:ln>
                  <a:noFill/>
                </a:ln>
                <a:solidFill>
                  <a:srgbClr val="141414"/>
                </a:solidFill>
                <a:effectLst/>
                <a:latin typeface="ReithSans"/>
                <a:cs typeface="Arial" pitchFamily="34" charset="0"/>
              </a:rPr>
              <a:t> - Islam starts to make inroads into the area of modern-day Somaliland.</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14th Century</a:t>
            </a:r>
            <a:r>
              <a:rPr kumimoji="0" lang="en-US" sz="4800" b="0" i="0" u="none" strike="noStrike" cap="none" normalizeH="0" baseline="0" dirty="0" smtClean="0">
                <a:ln>
                  <a:noFill/>
                </a:ln>
                <a:solidFill>
                  <a:srgbClr val="141414"/>
                </a:solidFill>
                <a:effectLst/>
                <a:latin typeface="ReithSans"/>
                <a:cs typeface="Arial" pitchFamily="34" charset="0"/>
              </a:rPr>
              <a:t> - The area's Islamic sultanates come under the suzerainty of the Christian Ethiopian Empire.</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1527 </a:t>
            </a:r>
            <a:r>
              <a:rPr kumimoji="0" lang="en-US" sz="4800" b="0" i="0" u="none" strike="noStrike" cap="none" normalizeH="0" baseline="0" dirty="0" smtClean="0">
                <a:ln>
                  <a:noFill/>
                </a:ln>
                <a:solidFill>
                  <a:srgbClr val="141414"/>
                </a:solidFill>
                <a:effectLst/>
                <a:latin typeface="ReithSans"/>
                <a:cs typeface="Arial" pitchFamily="34" charset="0"/>
              </a:rPr>
              <a:t>- Sultanate of </a:t>
            </a:r>
            <a:r>
              <a:rPr kumimoji="0" lang="en-US" sz="4800" b="0" i="0" u="none" strike="noStrike" cap="none" normalizeH="0" baseline="0" dirty="0" err="1" smtClean="0">
                <a:ln>
                  <a:noFill/>
                </a:ln>
                <a:solidFill>
                  <a:srgbClr val="141414"/>
                </a:solidFill>
                <a:effectLst/>
                <a:latin typeface="ReithSans"/>
                <a:cs typeface="Arial" pitchFamily="34" charset="0"/>
              </a:rPr>
              <a:t>Adal</a:t>
            </a:r>
            <a:r>
              <a:rPr kumimoji="0" lang="en-US" sz="4800" b="0" i="0" u="none" strike="noStrike" cap="none" normalizeH="0" baseline="0" dirty="0" smtClean="0">
                <a:ln>
                  <a:noFill/>
                </a:ln>
                <a:solidFill>
                  <a:srgbClr val="141414"/>
                </a:solidFill>
                <a:effectLst/>
                <a:latin typeface="ReithSans"/>
                <a:cs typeface="Arial" pitchFamily="34" charset="0"/>
              </a:rPr>
              <a:t> revolts against Ethiopian rule and subsequently conquers much of Ethiopia, before being defeated with the help of the Portuguese in 1543.</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1888 </a:t>
            </a:r>
            <a:r>
              <a:rPr kumimoji="0" lang="en-US" sz="4800" b="0" i="0" u="none" strike="noStrike" cap="none" normalizeH="0" baseline="0" dirty="0" smtClean="0">
                <a:ln>
                  <a:noFill/>
                </a:ln>
                <a:solidFill>
                  <a:srgbClr val="141414"/>
                </a:solidFill>
                <a:effectLst/>
                <a:latin typeface="ReithSans"/>
                <a:cs typeface="Arial" pitchFamily="34" charset="0"/>
              </a:rPr>
              <a:t>- Britain establishes the protectorate of British Somaliland though treaties with the local sultanates.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1899</a:t>
            </a:r>
            <a:r>
              <a:rPr kumimoji="0" lang="en-US" sz="4800" b="0" i="0" u="none" strike="noStrike" cap="none" normalizeH="0" baseline="0" dirty="0" smtClean="0">
                <a:ln>
                  <a:noFill/>
                </a:ln>
                <a:solidFill>
                  <a:srgbClr val="141414"/>
                </a:solidFill>
                <a:effectLst/>
                <a:latin typeface="ReithSans"/>
                <a:cs typeface="Arial" pitchFamily="34" charset="0"/>
              </a:rPr>
              <a:t> - Islamic cleric Mohammed Abdullah rises against British rule, going on to establish the Dervish State, which survives until it is destroyed by British forces in 1920.</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1960 </a:t>
            </a:r>
            <a:r>
              <a:rPr kumimoji="0" lang="en-US" sz="4800" b="0" i="0" u="none" strike="noStrike" cap="none" normalizeH="0" baseline="0" dirty="0" smtClean="0">
                <a:ln>
                  <a:noFill/>
                </a:ln>
                <a:solidFill>
                  <a:srgbClr val="141414"/>
                </a:solidFill>
                <a:effectLst/>
                <a:latin typeface="ReithSans"/>
                <a:cs typeface="Arial" pitchFamily="34" charset="0"/>
              </a:rPr>
              <a:t>- British Somaliland and Italian Somaliland become independent and merge to form the Somali Republic.</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1991 </a:t>
            </a:r>
            <a:r>
              <a:rPr kumimoji="0" lang="en-US" sz="4800" b="0" i="0" u="none" strike="noStrike" cap="none" normalizeH="0" baseline="0" dirty="0" smtClean="0">
                <a:ln>
                  <a:noFill/>
                </a:ln>
                <a:solidFill>
                  <a:srgbClr val="141414"/>
                </a:solidFill>
                <a:effectLst/>
                <a:latin typeface="ReithSans"/>
                <a:cs typeface="Arial" pitchFamily="34" charset="0"/>
              </a:rPr>
              <a:t>- The former British Somaliland declares unilateral independence as Somaliland following the ousting of Somali President Mohamed </a:t>
            </a:r>
            <a:r>
              <a:rPr kumimoji="0" lang="en-US" sz="4800" b="0" i="0" u="none" strike="noStrike" cap="none" normalizeH="0" baseline="0" dirty="0" err="1" smtClean="0">
                <a:ln>
                  <a:noFill/>
                </a:ln>
                <a:solidFill>
                  <a:srgbClr val="141414"/>
                </a:solidFill>
                <a:effectLst/>
                <a:latin typeface="ReithSans"/>
                <a:cs typeface="Arial" pitchFamily="34" charset="0"/>
              </a:rPr>
              <a:t>Siad</a:t>
            </a:r>
            <a:r>
              <a:rPr kumimoji="0" lang="en-US" sz="4800" b="0" i="0" u="none" strike="noStrike" cap="none" normalizeH="0" baseline="0" dirty="0" smtClean="0">
                <a:ln>
                  <a:noFill/>
                </a:ln>
                <a:solidFill>
                  <a:srgbClr val="141414"/>
                </a:solidFill>
                <a:effectLst/>
                <a:latin typeface="ReithSans"/>
                <a:cs typeface="Arial" pitchFamily="34" charset="0"/>
              </a:rPr>
              <a:t> </a:t>
            </a:r>
            <a:r>
              <a:rPr kumimoji="0" lang="en-US" sz="4800" b="0" i="0" u="none" strike="noStrike" cap="none" normalizeH="0" baseline="0" dirty="0" err="1" smtClean="0">
                <a:ln>
                  <a:noFill/>
                </a:ln>
                <a:solidFill>
                  <a:srgbClr val="141414"/>
                </a:solidFill>
                <a:effectLst/>
                <a:latin typeface="ReithSans"/>
                <a:cs typeface="Arial" pitchFamily="34" charset="0"/>
              </a:rPr>
              <a:t>Barre</a:t>
            </a:r>
            <a:r>
              <a:rPr kumimoji="0" lang="en-US" sz="4800" b="0" i="0" u="none" strike="noStrike" cap="none" normalizeH="0" baseline="0" dirty="0" smtClean="0">
                <a:ln>
                  <a:noFill/>
                </a:ln>
                <a:solidFill>
                  <a:srgbClr val="141414"/>
                </a:solidFill>
                <a:effectLst/>
                <a:latin typeface="ReithSans"/>
                <a:cs typeface="Arial" pitchFamily="34" charset="0"/>
              </a:rPr>
              <a:t>, which plunges the rest of Somalia into anarchy.</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2001</a:t>
            </a:r>
            <a:r>
              <a:rPr kumimoji="0" lang="en-US" sz="4800" b="0" i="0" u="none" strike="noStrike" cap="none" normalizeH="0" baseline="0" dirty="0" smtClean="0">
                <a:ln>
                  <a:noFill/>
                </a:ln>
                <a:solidFill>
                  <a:srgbClr val="141414"/>
                </a:solidFill>
                <a:effectLst/>
                <a:latin typeface="ReithSans"/>
                <a:cs typeface="Arial" pitchFamily="34" charset="0"/>
              </a:rPr>
              <a:t> - More than 97% of the population votes to endorse the constitution adopted in 1997, in a referendum aimed at affirming Somaliland's self-declared independence.</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2016 </a:t>
            </a:r>
            <a:r>
              <a:rPr kumimoji="0" lang="en-US" sz="4800" b="0" i="0" u="none" strike="noStrike" cap="none" normalizeH="0" baseline="0" dirty="0" smtClean="0">
                <a:ln>
                  <a:noFill/>
                </a:ln>
                <a:solidFill>
                  <a:srgbClr val="141414"/>
                </a:solidFill>
                <a:effectLst/>
                <a:latin typeface="ReithSans"/>
                <a:cs typeface="Arial" pitchFamily="34" charset="0"/>
              </a:rPr>
              <a:t>- Somaliland celebrates 25 years of self-declared independence, but remains unrecognized.</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141414"/>
                </a:solidFill>
                <a:effectLst/>
                <a:latin typeface="inherit"/>
                <a:cs typeface="Arial" pitchFamily="34" charset="0"/>
              </a:rPr>
              <a:t>2024</a:t>
            </a:r>
            <a:r>
              <a:rPr kumimoji="0" lang="en-US" sz="4800" b="0" i="0" u="none" strike="noStrike" cap="none" normalizeH="0" baseline="0" dirty="0" smtClean="0">
                <a:ln>
                  <a:noFill/>
                </a:ln>
                <a:solidFill>
                  <a:srgbClr val="141414"/>
                </a:solidFill>
                <a:effectLst/>
                <a:latin typeface="ReithSans"/>
                <a:cs typeface="Arial" pitchFamily="34" charset="0"/>
              </a:rPr>
              <a:t> - Ethiopia and Somaliland sign a memorandum of understanding for landlocked Ethiopia to use one of Somaliland's ports. Somalia describes the agreement as an act of "aggression".</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061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804</TotalTime>
  <Words>3377</Words>
  <Application>Microsoft Office PowerPoint</Application>
  <PresentationFormat>Custom</PresentationFormat>
  <Paragraphs>803</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in one</dc:creator>
  <cp:lastModifiedBy>COMPUTER01</cp:lastModifiedBy>
  <cp:revision>54</cp:revision>
  <dcterms:created xsi:type="dcterms:W3CDTF">2024-03-02T12:14:01Z</dcterms:created>
  <dcterms:modified xsi:type="dcterms:W3CDTF">2024-03-05T12:47:50Z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2024-03-02T00:00:00Z</vt:filetime>
  </property>
  <property fmtid="{D5CDD505-2E9C-101B-9397-08002B2CF9AE}" pid="3" name="Producer">
    <vt:lpwstr>jsPDF 0.0.0</vt:lpwstr>
  </property>
  <property fmtid="{D5CDD505-2E9C-101B-9397-08002B2CF9AE}" pid="4" name="LastSaved">
    <vt:filetime>2024-03-02T00:00:00Z</vt:filetime>
  </property>
</Properties>
</file>